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7" r:id="rId2"/>
    <p:sldId id="260" r:id="rId3"/>
    <p:sldId id="267" r:id="rId4"/>
    <p:sldId id="268" r:id="rId5"/>
    <p:sldId id="270" r:id="rId6"/>
    <p:sldId id="272" r:id="rId7"/>
    <p:sldId id="273" r:id="rId8"/>
    <p:sldId id="274" r:id="rId9"/>
    <p:sldId id="275" r:id="rId10"/>
    <p:sldId id="269" r:id="rId11"/>
    <p:sldId id="271" r:id="rId12"/>
    <p:sldId id="296" r:id="rId13"/>
    <p:sldId id="261" r:id="rId14"/>
    <p:sldId id="276" r:id="rId15"/>
    <p:sldId id="262" r:id="rId16"/>
    <p:sldId id="263" r:id="rId17"/>
    <p:sldId id="277" r:id="rId18"/>
    <p:sldId id="278" r:id="rId19"/>
    <p:sldId id="259" r:id="rId20"/>
    <p:sldId id="279" r:id="rId21"/>
    <p:sldId id="283" r:id="rId22"/>
    <p:sldId id="282" r:id="rId23"/>
    <p:sldId id="280" r:id="rId24"/>
    <p:sldId id="284" r:id="rId25"/>
    <p:sldId id="281" r:id="rId26"/>
    <p:sldId id="264" r:id="rId27"/>
    <p:sldId id="285" r:id="rId28"/>
    <p:sldId id="286" r:id="rId29"/>
    <p:sldId id="289" r:id="rId30"/>
    <p:sldId id="291" r:id="rId31"/>
    <p:sldId id="287" r:id="rId32"/>
    <p:sldId id="292" r:id="rId33"/>
    <p:sldId id="265" r:id="rId34"/>
    <p:sldId id="293" r:id="rId35"/>
    <p:sldId id="294" r:id="rId36"/>
    <p:sldId id="295" r:id="rId37"/>
    <p:sldId id="258" r:id="rId38"/>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7458" autoAdjust="0"/>
  </p:normalViewPr>
  <p:slideViewPr>
    <p:cSldViewPr>
      <p:cViewPr varScale="1">
        <p:scale>
          <a:sx n="49" d="100"/>
          <a:sy n="49" d="100"/>
        </p:scale>
        <p:origin x="-730" y="-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972A4B8-7D7A-40A2-B698-50D168F4B105}" type="datetimeFigureOut">
              <a:rPr lang="es-CO" smtClean="0"/>
              <a:t>24/03/2013</a:t>
            </a:fld>
            <a:endParaRPr lang="es-CO"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228A92E-8716-4C2F-88C8-2F102C430667}" type="slidenum">
              <a:rPr lang="es-CO" smtClean="0"/>
              <a:t>‹Nº›</a:t>
            </a:fld>
            <a:endParaRPr lang="es-CO" dirty="0"/>
          </a:p>
        </p:txBody>
      </p:sp>
    </p:spTree>
    <p:extLst>
      <p:ext uri="{BB962C8B-B14F-4D97-AF65-F5344CB8AC3E}">
        <p14:creationId xmlns:p14="http://schemas.microsoft.com/office/powerpoint/2010/main" val="12583560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4228A92E-8716-4C2F-88C8-2F102C430667}" type="slidenum">
              <a:rPr lang="es-CO" smtClean="0"/>
              <a:t>1</a:t>
            </a:fld>
            <a:endParaRPr lang="es-CO" dirty="0"/>
          </a:p>
        </p:txBody>
      </p:sp>
    </p:spTree>
    <p:extLst>
      <p:ext uri="{BB962C8B-B14F-4D97-AF65-F5344CB8AC3E}">
        <p14:creationId xmlns:p14="http://schemas.microsoft.com/office/powerpoint/2010/main" val="16798708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5AD6261D-FDD7-488E-A62F-711C3BE64960}" type="datetimeFigureOut">
              <a:rPr lang="es-CO" smtClean="0"/>
              <a:t>24/03/2013</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59A7439D-F92A-4ED8-81C6-3F4712640FED}" type="slidenum">
              <a:rPr lang="es-CO" smtClean="0"/>
              <a:t>‹Nº›</a:t>
            </a:fld>
            <a:endParaRPr lang="es-CO" dirty="0"/>
          </a:p>
        </p:txBody>
      </p:sp>
    </p:spTree>
    <p:extLst>
      <p:ext uri="{BB962C8B-B14F-4D97-AF65-F5344CB8AC3E}">
        <p14:creationId xmlns:p14="http://schemas.microsoft.com/office/powerpoint/2010/main" val="130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5AD6261D-FDD7-488E-A62F-711C3BE64960}" type="datetimeFigureOut">
              <a:rPr lang="es-CO" smtClean="0"/>
              <a:t>24/03/2013</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59A7439D-F92A-4ED8-81C6-3F4712640FED}" type="slidenum">
              <a:rPr lang="es-CO" smtClean="0"/>
              <a:t>‹Nº›</a:t>
            </a:fld>
            <a:endParaRPr lang="es-CO" dirty="0"/>
          </a:p>
        </p:txBody>
      </p:sp>
    </p:spTree>
    <p:extLst>
      <p:ext uri="{BB962C8B-B14F-4D97-AF65-F5344CB8AC3E}">
        <p14:creationId xmlns:p14="http://schemas.microsoft.com/office/powerpoint/2010/main" val="32253157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AD6261D-FDD7-488E-A62F-711C3BE64960}" type="datetimeFigureOut">
              <a:rPr lang="es-CO" smtClean="0"/>
              <a:t>24/03/2013</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59A7439D-F92A-4ED8-81C6-3F4712640FED}" type="slidenum">
              <a:rPr lang="es-CO" smtClean="0"/>
              <a:t>‹Nº›</a:t>
            </a:fld>
            <a:endParaRPr lang="es-CO" dirty="0"/>
          </a:p>
        </p:txBody>
      </p:sp>
    </p:spTree>
    <p:extLst>
      <p:ext uri="{BB962C8B-B14F-4D97-AF65-F5344CB8AC3E}">
        <p14:creationId xmlns:p14="http://schemas.microsoft.com/office/powerpoint/2010/main" val="1006222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5AD6261D-FDD7-488E-A62F-711C3BE64960}" type="datetimeFigureOut">
              <a:rPr lang="es-CO" smtClean="0"/>
              <a:t>24/03/2013</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59A7439D-F92A-4ED8-81C6-3F4712640FED}" type="slidenum">
              <a:rPr lang="es-CO" smtClean="0"/>
              <a:t>‹Nº›</a:t>
            </a:fld>
            <a:endParaRPr lang="es-CO" dirty="0"/>
          </a:p>
        </p:txBody>
      </p:sp>
    </p:spTree>
    <p:extLst>
      <p:ext uri="{BB962C8B-B14F-4D97-AF65-F5344CB8AC3E}">
        <p14:creationId xmlns:p14="http://schemas.microsoft.com/office/powerpoint/2010/main" val="3777709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5AD6261D-FDD7-488E-A62F-711C3BE64960}" type="datetimeFigureOut">
              <a:rPr lang="es-CO" smtClean="0"/>
              <a:t>24/03/2013</a:t>
            </a:fld>
            <a:endParaRPr lang="es-CO" dirty="0"/>
          </a:p>
        </p:txBody>
      </p:sp>
      <p:sp>
        <p:nvSpPr>
          <p:cNvPr id="8" name="7 Marcador de pie de página"/>
          <p:cNvSpPr>
            <a:spLocks noGrp="1"/>
          </p:cNvSpPr>
          <p:nvPr>
            <p:ph type="ftr" sz="quarter" idx="11"/>
          </p:nvPr>
        </p:nvSpPr>
        <p:spPr/>
        <p:txBody>
          <a:bodyPr/>
          <a:lstStyle/>
          <a:p>
            <a:endParaRPr lang="es-CO" dirty="0"/>
          </a:p>
        </p:txBody>
      </p:sp>
      <p:sp>
        <p:nvSpPr>
          <p:cNvPr id="9" name="8 Marcador de número de diapositiva"/>
          <p:cNvSpPr>
            <a:spLocks noGrp="1"/>
          </p:cNvSpPr>
          <p:nvPr>
            <p:ph type="sldNum" sz="quarter" idx="12"/>
          </p:nvPr>
        </p:nvSpPr>
        <p:spPr/>
        <p:txBody>
          <a:bodyPr/>
          <a:lstStyle/>
          <a:p>
            <a:fld id="{59A7439D-F92A-4ED8-81C6-3F4712640FED}" type="slidenum">
              <a:rPr lang="es-CO" smtClean="0"/>
              <a:t>‹Nº›</a:t>
            </a:fld>
            <a:endParaRPr lang="es-CO" dirty="0"/>
          </a:p>
        </p:txBody>
      </p:sp>
    </p:spTree>
    <p:extLst>
      <p:ext uri="{BB962C8B-B14F-4D97-AF65-F5344CB8AC3E}">
        <p14:creationId xmlns:p14="http://schemas.microsoft.com/office/powerpoint/2010/main" val="11386326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5AD6261D-FDD7-488E-A62F-711C3BE64960}" type="datetimeFigureOut">
              <a:rPr lang="es-CO" smtClean="0"/>
              <a:t>24/03/2013</a:t>
            </a:fld>
            <a:endParaRPr lang="es-CO" dirty="0"/>
          </a:p>
        </p:txBody>
      </p:sp>
      <p:sp>
        <p:nvSpPr>
          <p:cNvPr id="4" name="3 Marcador de pie de página"/>
          <p:cNvSpPr>
            <a:spLocks noGrp="1"/>
          </p:cNvSpPr>
          <p:nvPr>
            <p:ph type="ftr" sz="quarter" idx="11"/>
          </p:nvPr>
        </p:nvSpPr>
        <p:spPr/>
        <p:txBody>
          <a:bodyPr/>
          <a:lstStyle/>
          <a:p>
            <a:endParaRPr lang="es-CO" dirty="0"/>
          </a:p>
        </p:txBody>
      </p:sp>
      <p:sp>
        <p:nvSpPr>
          <p:cNvPr id="5" name="4 Marcador de número de diapositiva"/>
          <p:cNvSpPr>
            <a:spLocks noGrp="1"/>
          </p:cNvSpPr>
          <p:nvPr>
            <p:ph type="sldNum" sz="quarter" idx="12"/>
          </p:nvPr>
        </p:nvSpPr>
        <p:spPr/>
        <p:txBody>
          <a:bodyPr/>
          <a:lstStyle/>
          <a:p>
            <a:fld id="{59A7439D-F92A-4ED8-81C6-3F4712640FED}" type="slidenum">
              <a:rPr lang="es-CO" smtClean="0"/>
              <a:t>‹Nº›</a:t>
            </a:fld>
            <a:endParaRPr lang="es-CO" dirty="0"/>
          </a:p>
        </p:txBody>
      </p:sp>
    </p:spTree>
    <p:extLst>
      <p:ext uri="{BB962C8B-B14F-4D97-AF65-F5344CB8AC3E}">
        <p14:creationId xmlns:p14="http://schemas.microsoft.com/office/powerpoint/2010/main" val="19391634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AD6261D-FDD7-488E-A62F-711C3BE64960}" type="datetimeFigureOut">
              <a:rPr lang="es-CO" smtClean="0"/>
              <a:t>24/03/2013</a:t>
            </a:fld>
            <a:endParaRPr lang="es-CO" dirty="0"/>
          </a:p>
        </p:txBody>
      </p:sp>
      <p:sp>
        <p:nvSpPr>
          <p:cNvPr id="3" name="2 Marcador de pie de página"/>
          <p:cNvSpPr>
            <a:spLocks noGrp="1"/>
          </p:cNvSpPr>
          <p:nvPr>
            <p:ph type="ftr" sz="quarter" idx="11"/>
          </p:nvPr>
        </p:nvSpPr>
        <p:spPr/>
        <p:txBody>
          <a:bodyPr/>
          <a:lstStyle/>
          <a:p>
            <a:endParaRPr lang="es-CO" dirty="0"/>
          </a:p>
        </p:txBody>
      </p:sp>
      <p:sp>
        <p:nvSpPr>
          <p:cNvPr id="4" name="3 Marcador de número de diapositiva"/>
          <p:cNvSpPr>
            <a:spLocks noGrp="1"/>
          </p:cNvSpPr>
          <p:nvPr>
            <p:ph type="sldNum" sz="quarter" idx="12"/>
          </p:nvPr>
        </p:nvSpPr>
        <p:spPr/>
        <p:txBody>
          <a:bodyPr/>
          <a:lstStyle/>
          <a:p>
            <a:fld id="{59A7439D-F92A-4ED8-81C6-3F4712640FED}" type="slidenum">
              <a:rPr lang="es-CO" smtClean="0"/>
              <a:t>‹Nº›</a:t>
            </a:fld>
            <a:endParaRPr lang="es-CO" dirty="0"/>
          </a:p>
        </p:txBody>
      </p:sp>
    </p:spTree>
    <p:extLst>
      <p:ext uri="{BB962C8B-B14F-4D97-AF65-F5344CB8AC3E}">
        <p14:creationId xmlns:p14="http://schemas.microsoft.com/office/powerpoint/2010/main" val="3886530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AD6261D-FDD7-488E-A62F-711C3BE64960}" type="datetimeFigureOut">
              <a:rPr lang="es-CO" smtClean="0"/>
              <a:t>24/03/2013</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59A7439D-F92A-4ED8-81C6-3F4712640FED}" type="slidenum">
              <a:rPr lang="es-CO" smtClean="0"/>
              <a:t>‹Nº›</a:t>
            </a:fld>
            <a:endParaRPr lang="es-CO" dirty="0"/>
          </a:p>
        </p:txBody>
      </p:sp>
    </p:spTree>
    <p:extLst>
      <p:ext uri="{BB962C8B-B14F-4D97-AF65-F5344CB8AC3E}">
        <p14:creationId xmlns:p14="http://schemas.microsoft.com/office/powerpoint/2010/main" val="23888261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AD6261D-FDD7-488E-A62F-711C3BE64960}" type="datetimeFigureOut">
              <a:rPr lang="es-CO" smtClean="0"/>
              <a:t>24/03/2013</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59A7439D-F92A-4ED8-81C6-3F4712640FED}" type="slidenum">
              <a:rPr lang="es-CO" smtClean="0"/>
              <a:t>‹Nº›</a:t>
            </a:fld>
            <a:endParaRPr lang="es-CO" dirty="0"/>
          </a:p>
        </p:txBody>
      </p:sp>
    </p:spTree>
    <p:extLst>
      <p:ext uri="{BB962C8B-B14F-4D97-AF65-F5344CB8AC3E}">
        <p14:creationId xmlns:p14="http://schemas.microsoft.com/office/powerpoint/2010/main" val="246501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5AD6261D-FDD7-488E-A62F-711C3BE64960}" type="datetimeFigureOut">
              <a:rPr lang="es-CO" smtClean="0"/>
              <a:t>24/03/2013</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59A7439D-F92A-4ED8-81C6-3F4712640FED}" type="slidenum">
              <a:rPr lang="es-CO" smtClean="0"/>
              <a:t>‹Nº›</a:t>
            </a:fld>
            <a:endParaRPr lang="es-CO" dirty="0"/>
          </a:p>
        </p:txBody>
      </p:sp>
    </p:spTree>
    <p:extLst>
      <p:ext uri="{BB962C8B-B14F-4D97-AF65-F5344CB8AC3E}">
        <p14:creationId xmlns:p14="http://schemas.microsoft.com/office/powerpoint/2010/main" val="3999600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5AD6261D-FDD7-488E-A62F-711C3BE64960}" type="datetimeFigureOut">
              <a:rPr lang="es-CO" smtClean="0"/>
              <a:t>24/03/2013</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59A7439D-F92A-4ED8-81C6-3F4712640FED}" type="slidenum">
              <a:rPr lang="es-CO" smtClean="0"/>
              <a:t>‹Nº›</a:t>
            </a:fld>
            <a:endParaRPr lang="es-CO" dirty="0"/>
          </a:p>
        </p:txBody>
      </p:sp>
    </p:spTree>
    <p:extLst>
      <p:ext uri="{BB962C8B-B14F-4D97-AF65-F5344CB8AC3E}">
        <p14:creationId xmlns:p14="http://schemas.microsoft.com/office/powerpoint/2010/main" val="7338020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D6261D-FDD7-488E-A62F-711C3BE64960}" type="datetimeFigureOut">
              <a:rPr lang="es-CO" smtClean="0"/>
              <a:t>24/03/2013</a:t>
            </a:fld>
            <a:endParaRPr lang="es-CO"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A7439D-F92A-4ED8-81C6-3F4712640FED}" type="slidenum">
              <a:rPr lang="es-CO" smtClean="0"/>
              <a:t>‹Nº›</a:t>
            </a:fld>
            <a:endParaRPr lang="es-CO" dirty="0"/>
          </a:p>
        </p:txBody>
      </p:sp>
    </p:spTree>
    <p:extLst>
      <p:ext uri="{BB962C8B-B14F-4D97-AF65-F5344CB8AC3E}">
        <p14:creationId xmlns:p14="http://schemas.microsoft.com/office/powerpoint/2010/main" val="28469829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fontScale="90000"/>
          </a:bodyPr>
          <a:lstStyle/>
          <a:p>
            <a:r>
              <a:rPr lang="es-CO" dirty="0" smtClean="0">
                <a:solidFill>
                  <a:schemeClr val="bg1"/>
                </a:solidFill>
              </a:rPr>
              <a:t>BABILONIA: </a:t>
            </a:r>
            <a:r>
              <a:rPr lang="es-CO" dirty="0" smtClean="0">
                <a:solidFill>
                  <a:schemeClr val="bg1"/>
                </a:solidFill>
                <a:latin typeface="Algerian" pitchFamily="82" charset="0"/>
              </a:rPr>
              <a:t>EL FALSO REMANENTE</a:t>
            </a:r>
            <a:endParaRPr lang="es-CO" dirty="0">
              <a:solidFill>
                <a:schemeClr val="bg1"/>
              </a:solidFill>
              <a:latin typeface="Algerian" pitchFamily="82" charset="0"/>
            </a:endParaRPr>
          </a:p>
        </p:txBody>
      </p:sp>
      <p:pic>
        <p:nvPicPr>
          <p:cNvPr id="1030" name="Picture 6" descr="http://t0.gstatic.com/images?q=tbn:ANd9GcQy8wPFMgwNWw5VFV6afOPwhpfugHFZhDhmOj3qYeNJkS5SQCh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628800"/>
            <a:ext cx="8280920" cy="496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34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p:cTn id="7" dur="1000" fill="hold"/>
                                        <p:tgtEl>
                                          <p:spTgt spid="1030"/>
                                        </p:tgtEl>
                                        <p:attrNameLst>
                                          <p:attrName>ppt_w</p:attrName>
                                        </p:attrNameLst>
                                      </p:cBhvr>
                                      <p:tavLst>
                                        <p:tav tm="0">
                                          <p:val>
                                            <p:fltVal val="0"/>
                                          </p:val>
                                        </p:tav>
                                        <p:tav tm="100000">
                                          <p:val>
                                            <p:strVal val="#ppt_w"/>
                                          </p:val>
                                        </p:tav>
                                      </p:tavLst>
                                    </p:anim>
                                    <p:anim calcmode="lin" valueType="num">
                                      <p:cBhvr>
                                        <p:cTn id="8" dur="1000" fill="hold"/>
                                        <p:tgtEl>
                                          <p:spTgt spid="1030"/>
                                        </p:tgtEl>
                                        <p:attrNameLst>
                                          <p:attrName>ppt_h</p:attrName>
                                        </p:attrNameLst>
                                      </p:cBhvr>
                                      <p:tavLst>
                                        <p:tav tm="0">
                                          <p:val>
                                            <p:fltVal val="0"/>
                                          </p:val>
                                        </p:tav>
                                        <p:tav tm="100000">
                                          <p:val>
                                            <p:strVal val="#ppt_h"/>
                                          </p:val>
                                        </p:tav>
                                      </p:tavLst>
                                    </p:anim>
                                    <p:anim calcmode="lin" valueType="num">
                                      <p:cBhvr>
                                        <p:cTn id="9" dur="1000" fill="hold"/>
                                        <p:tgtEl>
                                          <p:spTgt spid="1030"/>
                                        </p:tgtEl>
                                        <p:attrNameLst>
                                          <p:attrName>style.rotation</p:attrName>
                                        </p:attrNameLst>
                                      </p:cBhvr>
                                      <p:tavLst>
                                        <p:tav tm="0">
                                          <p:val>
                                            <p:fltVal val="90"/>
                                          </p:val>
                                        </p:tav>
                                        <p:tav tm="100000">
                                          <p:val>
                                            <p:fltVal val="0"/>
                                          </p:val>
                                        </p:tav>
                                      </p:tavLst>
                                    </p:anim>
                                    <p:animEffect transition="in" filter="fade">
                                      <p:cBhvr>
                                        <p:cTn id="10" dur="1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778098"/>
          </a:xfrm>
        </p:spPr>
        <p:txBody>
          <a:bodyPr>
            <a:noAutofit/>
          </a:bodyPr>
          <a:lstStyle/>
          <a:p>
            <a:r>
              <a:rPr lang="es-CO" sz="4000" i="1" dirty="0" smtClean="0">
                <a:solidFill>
                  <a:srgbClr val="FF0000"/>
                </a:solidFill>
                <a:latin typeface="Agency FB" pitchFamily="34" charset="0"/>
              </a:rPr>
              <a:t>Babilonia ha tenido tres etapas a través de los siglos</a:t>
            </a:r>
            <a:endParaRPr lang="es-CO" sz="4000" i="1" dirty="0">
              <a:solidFill>
                <a:srgbClr val="FF0000"/>
              </a:solidFill>
              <a:latin typeface="Agency FB" pitchFamily="34" charset="0"/>
            </a:endParaRPr>
          </a:p>
        </p:txBody>
      </p:sp>
      <p:pic>
        <p:nvPicPr>
          <p:cNvPr id="4" name="Picture 2" descr="http://t3.gstatic.com/images?q=tbn:ANd9GcS_kp0Dpq7P9huk1xsioIKp15hU-1vvSmwVAw8kDcoUG96xzIG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56039"/>
            <a:ext cx="3024336" cy="23370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t2.gstatic.com/images?q=tbn:ANd9GcTvwHNmEWVsqAgwWL2QHQ3r9H-nZJn1rgIOPtfmCwi8xG_QcIK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2735" y="1956039"/>
            <a:ext cx="2592288" cy="2337057"/>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207368" y="1556792"/>
            <a:ext cx="2083006" cy="369332"/>
          </a:xfrm>
          <a:prstGeom prst="rect">
            <a:avLst/>
          </a:prstGeom>
        </p:spPr>
        <p:txBody>
          <a:bodyPr wrap="none">
            <a:spAutoFit/>
          </a:bodyPr>
          <a:lstStyle/>
          <a:p>
            <a:r>
              <a:rPr lang="es-CO" b="1" dirty="0" smtClean="0">
                <a:solidFill>
                  <a:srgbClr val="FF0000"/>
                </a:solidFill>
              </a:rPr>
              <a:t>Babilonia </a:t>
            </a:r>
            <a:r>
              <a:rPr lang="es-CO" b="1" dirty="0">
                <a:solidFill>
                  <a:srgbClr val="FF0000"/>
                </a:solidFill>
              </a:rPr>
              <a:t>de </a:t>
            </a:r>
            <a:r>
              <a:rPr lang="es-CO" b="1" dirty="0" smtClean="0">
                <a:solidFill>
                  <a:srgbClr val="FF0000"/>
                </a:solidFill>
              </a:rPr>
              <a:t>Ninrod</a:t>
            </a:r>
            <a:endParaRPr lang="es-CO" b="1" dirty="0">
              <a:solidFill>
                <a:srgbClr val="FF0000"/>
              </a:solidFill>
            </a:endParaRPr>
          </a:p>
        </p:txBody>
      </p:sp>
      <p:sp>
        <p:nvSpPr>
          <p:cNvPr id="7" name="6 Rectángulo"/>
          <p:cNvSpPr/>
          <p:nvPr/>
        </p:nvSpPr>
        <p:spPr>
          <a:xfrm>
            <a:off x="2955334" y="1607853"/>
            <a:ext cx="2947089" cy="369332"/>
          </a:xfrm>
          <a:prstGeom prst="rect">
            <a:avLst/>
          </a:prstGeom>
        </p:spPr>
        <p:txBody>
          <a:bodyPr wrap="none">
            <a:spAutoFit/>
          </a:bodyPr>
          <a:lstStyle/>
          <a:p>
            <a:r>
              <a:rPr lang="es-CO" b="1" dirty="0">
                <a:solidFill>
                  <a:srgbClr val="FF0000"/>
                </a:solidFill>
              </a:rPr>
              <a:t>Babilonia de Nabucodonosor</a:t>
            </a:r>
          </a:p>
        </p:txBody>
      </p:sp>
      <p:pic>
        <p:nvPicPr>
          <p:cNvPr id="8" name="Picture 6" descr="http://t0.gstatic.com/images?q=tbn:ANd9GcQy8wPFMgwNWw5VFV6afOPwhpfugHFZhDhmOj3qYeNJkS5SQCh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75694" y="1956039"/>
            <a:ext cx="3088794" cy="2337057"/>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6228184" y="1556792"/>
            <a:ext cx="2031325" cy="369332"/>
          </a:xfrm>
          <a:prstGeom prst="rect">
            <a:avLst/>
          </a:prstGeom>
        </p:spPr>
        <p:txBody>
          <a:bodyPr wrap="none">
            <a:spAutoFit/>
          </a:bodyPr>
          <a:lstStyle/>
          <a:p>
            <a:r>
              <a:rPr lang="es-CO" b="1" dirty="0">
                <a:solidFill>
                  <a:srgbClr val="FF0000"/>
                </a:solidFill>
              </a:rPr>
              <a:t>Babilonia espiritual</a:t>
            </a:r>
          </a:p>
        </p:txBody>
      </p:sp>
      <p:sp>
        <p:nvSpPr>
          <p:cNvPr id="10" name="9 Rectángulo"/>
          <p:cNvSpPr/>
          <p:nvPr/>
        </p:nvSpPr>
        <p:spPr>
          <a:xfrm>
            <a:off x="96260" y="4509120"/>
            <a:ext cx="2831816" cy="2031325"/>
          </a:xfrm>
          <a:prstGeom prst="rect">
            <a:avLst/>
          </a:prstGeom>
        </p:spPr>
        <p:txBody>
          <a:bodyPr wrap="square">
            <a:spAutoFit/>
          </a:bodyPr>
          <a:lstStyle/>
          <a:p>
            <a:pPr algn="ctr"/>
            <a:r>
              <a:rPr lang="es-CO" b="1" baseline="30000" dirty="0" smtClean="0">
                <a:solidFill>
                  <a:srgbClr val="FF0000"/>
                </a:solidFill>
              </a:rPr>
              <a:t> </a:t>
            </a:r>
            <a:r>
              <a:rPr lang="es-CO" b="1" dirty="0">
                <a:solidFill>
                  <a:srgbClr val="FF0000"/>
                </a:solidFill>
              </a:rPr>
              <a:t>Y dijeron: "Venid, edifiquémonos una ciudad y una torre cuya cúspide llegue al cielo. </a:t>
            </a:r>
            <a:r>
              <a:rPr lang="es-CO" b="1" u="sng" dirty="0">
                <a:solidFill>
                  <a:srgbClr val="FF0000"/>
                </a:solidFill>
              </a:rPr>
              <a:t>Hagámonos un nombre</a:t>
            </a:r>
            <a:r>
              <a:rPr lang="es-CO" b="1" dirty="0">
                <a:solidFill>
                  <a:srgbClr val="FF0000"/>
                </a:solidFill>
              </a:rPr>
              <a:t>, no sea que nos dispersemos sobre la faz de toda la tierra</a:t>
            </a:r>
            <a:r>
              <a:rPr lang="es-CO" b="1" dirty="0" smtClean="0">
                <a:solidFill>
                  <a:srgbClr val="FF0000"/>
                </a:solidFill>
              </a:rPr>
              <a:t>.« (Gén.11:4).</a:t>
            </a:r>
            <a:endParaRPr lang="es-CO" b="1" dirty="0">
              <a:solidFill>
                <a:srgbClr val="FF0000"/>
              </a:solidFill>
            </a:endParaRPr>
          </a:p>
        </p:txBody>
      </p:sp>
      <p:sp>
        <p:nvSpPr>
          <p:cNvPr id="11" name="10 Rectángulo"/>
          <p:cNvSpPr/>
          <p:nvPr/>
        </p:nvSpPr>
        <p:spPr>
          <a:xfrm>
            <a:off x="3112911" y="4488076"/>
            <a:ext cx="2612112" cy="2031325"/>
          </a:xfrm>
          <a:prstGeom prst="rect">
            <a:avLst/>
          </a:prstGeom>
        </p:spPr>
        <p:txBody>
          <a:bodyPr wrap="square">
            <a:spAutoFit/>
          </a:bodyPr>
          <a:lstStyle/>
          <a:p>
            <a:pPr algn="ctr"/>
            <a:r>
              <a:rPr lang="es-CO" b="1" dirty="0">
                <a:solidFill>
                  <a:srgbClr val="FF0000"/>
                </a:solidFill>
              </a:rPr>
              <a:t>H</a:t>
            </a:r>
            <a:r>
              <a:rPr lang="es-CO" b="1" dirty="0" smtClean="0">
                <a:solidFill>
                  <a:srgbClr val="FF0000"/>
                </a:solidFill>
              </a:rPr>
              <a:t>abló </a:t>
            </a:r>
            <a:r>
              <a:rPr lang="es-CO" b="1" dirty="0">
                <a:solidFill>
                  <a:srgbClr val="FF0000"/>
                </a:solidFill>
              </a:rPr>
              <a:t>el rey, y dijo: ¿No es ésta la </a:t>
            </a:r>
            <a:r>
              <a:rPr lang="es-CO" b="1" u="sng" dirty="0">
                <a:solidFill>
                  <a:srgbClr val="FF0000"/>
                </a:solidFill>
              </a:rPr>
              <a:t>gran Babilonia, que yo edifiqué para casa del reino</a:t>
            </a:r>
            <a:r>
              <a:rPr lang="es-CO" b="1" dirty="0">
                <a:solidFill>
                  <a:srgbClr val="FF0000"/>
                </a:solidFill>
              </a:rPr>
              <a:t>, con la fuerza de mi poder, y para gloria de mi grandeza</a:t>
            </a:r>
            <a:r>
              <a:rPr lang="es-CO" b="1" dirty="0" smtClean="0">
                <a:solidFill>
                  <a:srgbClr val="FF0000"/>
                </a:solidFill>
              </a:rPr>
              <a:t>? (Dan.4:30).</a:t>
            </a:r>
            <a:endParaRPr lang="es-CO" b="1" dirty="0">
              <a:solidFill>
                <a:srgbClr val="FF0000"/>
              </a:solidFill>
            </a:endParaRPr>
          </a:p>
        </p:txBody>
      </p:sp>
      <p:sp>
        <p:nvSpPr>
          <p:cNvPr id="12" name="11 Rectángulo"/>
          <p:cNvSpPr/>
          <p:nvPr/>
        </p:nvSpPr>
        <p:spPr>
          <a:xfrm>
            <a:off x="5875693" y="4482272"/>
            <a:ext cx="3194439" cy="2031325"/>
          </a:xfrm>
          <a:prstGeom prst="rect">
            <a:avLst/>
          </a:prstGeom>
        </p:spPr>
        <p:txBody>
          <a:bodyPr wrap="square">
            <a:spAutoFit/>
          </a:bodyPr>
          <a:lstStyle/>
          <a:p>
            <a:pPr algn="ctr"/>
            <a:r>
              <a:rPr lang="es-CO" b="1" dirty="0">
                <a:solidFill>
                  <a:srgbClr val="FF0000"/>
                </a:solidFill>
              </a:rPr>
              <a:t>Y</a:t>
            </a:r>
            <a:r>
              <a:rPr lang="es-CO" b="1" dirty="0" smtClean="0">
                <a:solidFill>
                  <a:srgbClr val="FF0000"/>
                </a:solidFill>
              </a:rPr>
              <a:t> </a:t>
            </a:r>
            <a:r>
              <a:rPr lang="es-CO" b="1" dirty="0">
                <a:solidFill>
                  <a:srgbClr val="FF0000"/>
                </a:solidFill>
              </a:rPr>
              <a:t>adoraron al dragón porque le había dado autoridad a la bestia, y adoraron a la bestia diciendo: "¿</a:t>
            </a:r>
            <a:r>
              <a:rPr lang="es-CO" b="1" u="sng" dirty="0">
                <a:solidFill>
                  <a:srgbClr val="FF0000"/>
                </a:solidFill>
              </a:rPr>
              <a:t>Quién es semejante a la bestia</a:t>
            </a:r>
            <a:r>
              <a:rPr lang="es-CO" b="1" dirty="0">
                <a:solidFill>
                  <a:srgbClr val="FF0000"/>
                </a:solidFill>
              </a:rPr>
              <a:t>, y quién puede combatir contra ella?" </a:t>
            </a:r>
            <a:r>
              <a:rPr lang="es-CO" b="1" dirty="0" smtClean="0">
                <a:solidFill>
                  <a:srgbClr val="FF0000"/>
                </a:solidFill>
              </a:rPr>
              <a:t>(Apoc.14:4).</a:t>
            </a:r>
            <a:endParaRPr lang="es-CO" b="1" dirty="0">
              <a:solidFill>
                <a:srgbClr val="FF0000"/>
              </a:solidFill>
            </a:endParaRPr>
          </a:p>
        </p:txBody>
      </p:sp>
    </p:spTree>
    <p:extLst>
      <p:ext uri="{BB962C8B-B14F-4D97-AF65-F5344CB8AC3E}">
        <p14:creationId xmlns:p14="http://schemas.microsoft.com/office/powerpoint/2010/main" val="3187591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80">
                                          <p:stCondLst>
                                            <p:cond delay="0"/>
                                          </p:stCondLst>
                                        </p:cTn>
                                        <p:tgtEl>
                                          <p:spTgt spid="6"/>
                                        </p:tgtEl>
                                      </p:cBhvr>
                                    </p:animEffect>
                                    <p:anim calcmode="lin" valueType="num">
                                      <p:cBhvr>
                                        <p:cTn id="1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1" dur="26">
                                          <p:stCondLst>
                                            <p:cond delay="650"/>
                                          </p:stCondLst>
                                        </p:cTn>
                                        <p:tgtEl>
                                          <p:spTgt spid="6"/>
                                        </p:tgtEl>
                                      </p:cBhvr>
                                      <p:to x="100000" y="60000"/>
                                    </p:animScale>
                                    <p:animScale>
                                      <p:cBhvr>
                                        <p:cTn id="22" dur="166" decel="50000">
                                          <p:stCondLst>
                                            <p:cond delay="676"/>
                                          </p:stCondLst>
                                        </p:cTn>
                                        <p:tgtEl>
                                          <p:spTgt spid="6"/>
                                        </p:tgtEl>
                                      </p:cBhvr>
                                      <p:to x="100000" y="100000"/>
                                    </p:animScale>
                                    <p:animScale>
                                      <p:cBhvr>
                                        <p:cTn id="23" dur="26">
                                          <p:stCondLst>
                                            <p:cond delay="1312"/>
                                          </p:stCondLst>
                                        </p:cTn>
                                        <p:tgtEl>
                                          <p:spTgt spid="6"/>
                                        </p:tgtEl>
                                      </p:cBhvr>
                                      <p:to x="100000" y="80000"/>
                                    </p:animScale>
                                    <p:animScale>
                                      <p:cBhvr>
                                        <p:cTn id="24" dur="166" decel="50000">
                                          <p:stCondLst>
                                            <p:cond delay="1338"/>
                                          </p:stCondLst>
                                        </p:cTn>
                                        <p:tgtEl>
                                          <p:spTgt spid="6"/>
                                        </p:tgtEl>
                                      </p:cBhvr>
                                      <p:to x="100000" y="100000"/>
                                    </p:animScale>
                                    <p:animScale>
                                      <p:cBhvr>
                                        <p:cTn id="25" dur="26">
                                          <p:stCondLst>
                                            <p:cond delay="1642"/>
                                          </p:stCondLst>
                                        </p:cTn>
                                        <p:tgtEl>
                                          <p:spTgt spid="6"/>
                                        </p:tgtEl>
                                      </p:cBhvr>
                                      <p:to x="100000" y="90000"/>
                                    </p:animScale>
                                    <p:animScale>
                                      <p:cBhvr>
                                        <p:cTn id="26" dur="166" decel="50000">
                                          <p:stCondLst>
                                            <p:cond delay="1668"/>
                                          </p:stCondLst>
                                        </p:cTn>
                                        <p:tgtEl>
                                          <p:spTgt spid="6"/>
                                        </p:tgtEl>
                                      </p:cBhvr>
                                      <p:to x="100000" y="100000"/>
                                    </p:animScale>
                                    <p:animScale>
                                      <p:cBhvr>
                                        <p:cTn id="27" dur="26">
                                          <p:stCondLst>
                                            <p:cond delay="1808"/>
                                          </p:stCondLst>
                                        </p:cTn>
                                        <p:tgtEl>
                                          <p:spTgt spid="6"/>
                                        </p:tgtEl>
                                      </p:cBhvr>
                                      <p:to x="100000" y="95000"/>
                                    </p:animScale>
                                    <p:animScale>
                                      <p:cBhvr>
                                        <p:cTn id="28" dur="166" decel="50000">
                                          <p:stCondLst>
                                            <p:cond delay="1834"/>
                                          </p:stCondLst>
                                        </p:cTn>
                                        <p:tgtEl>
                                          <p:spTgt spid="6"/>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1000" fill="hold"/>
                                        <p:tgtEl>
                                          <p:spTgt spid="5"/>
                                        </p:tgtEl>
                                        <p:attrNameLst>
                                          <p:attrName>ppt_w</p:attrName>
                                        </p:attrNameLst>
                                      </p:cBhvr>
                                      <p:tavLst>
                                        <p:tav tm="0">
                                          <p:val>
                                            <p:fltVal val="0"/>
                                          </p:val>
                                        </p:tav>
                                        <p:tav tm="100000">
                                          <p:val>
                                            <p:strVal val="#ppt_w"/>
                                          </p:val>
                                        </p:tav>
                                      </p:tavLst>
                                    </p:anim>
                                    <p:anim calcmode="lin" valueType="num">
                                      <p:cBhvr>
                                        <p:cTn id="34" dur="1000" fill="hold"/>
                                        <p:tgtEl>
                                          <p:spTgt spid="5"/>
                                        </p:tgtEl>
                                        <p:attrNameLst>
                                          <p:attrName>ppt_h</p:attrName>
                                        </p:attrNameLst>
                                      </p:cBhvr>
                                      <p:tavLst>
                                        <p:tav tm="0">
                                          <p:val>
                                            <p:fltVal val="0"/>
                                          </p:val>
                                        </p:tav>
                                        <p:tav tm="100000">
                                          <p:val>
                                            <p:strVal val="#ppt_h"/>
                                          </p:val>
                                        </p:tav>
                                      </p:tavLst>
                                    </p:anim>
                                    <p:anim calcmode="lin" valueType="num">
                                      <p:cBhvr>
                                        <p:cTn id="35" dur="1000" fill="hold"/>
                                        <p:tgtEl>
                                          <p:spTgt spid="5"/>
                                        </p:tgtEl>
                                        <p:attrNameLst>
                                          <p:attrName>style.rotation</p:attrName>
                                        </p:attrNameLst>
                                      </p:cBhvr>
                                      <p:tavLst>
                                        <p:tav tm="0">
                                          <p:val>
                                            <p:fltVal val="90"/>
                                          </p:val>
                                        </p:tav>
                                        <p:tav tm="100000">
                                          <p:val>
                                            <p:fltVal val="0"/>
                                          </p:val>
                                        </p:tav>
                                      </p:tavLst>
                                    </p:anim>
                                    <p:animEffect transition="in" filter="fade">
                                      <p:cBhvr>
                                        <p:cTn id="36" dur="1000"/>
                                        <p:tgtEl>
                                          <p:spTgt spid="5"/>
                                        </p:tgtEl>
                                      </p:cBhvr>
                                    </p:animEffect>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wipe(down)">
                                      <p:cBhvr>
                                        <p:cTn id="41" dur="580">
                                          <p:stCondLst>
                                            <p:cond delay="0"/>
                                          </p:stCondLst>
                                        </p:cTn>
                                        <p:tgtEl>
                                          <p:spTgt spid="7"/>
                                        </p:tgtEl>
                                      </p:cBhvr>
                                    </p:animEffect>
                                    <p:anim calcmode="lin" valueType="num">
                                      <p:cBhvr>
                                        <p:cTn id="42"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47" dur="26">
                                          <p:stCondLst>
                                            <p:cond delay="650"/>
                                          </p:stCondLst>
                                        </p:cTn>
                                        <p:tgtEl>
                                          <p:spTgt spid="7"/>
                                        </p:tgtEl>
                                      </p:cBhvr>
                                      <p:to x="100000" y="60000"/>
                                    </p:animScale>
                                    <p:animScale>
                                      <p:cBhvr>
                                        <p:cTn id="48" dur="166" decel="50000">
                                          <p:stCondLst>
                                            <p:cond delay="676"/>
                                          </p:stCondLst>
                                        </p:cTn>
                                        <p:tgtEl>
                                          <p:spTgt spid="7"/>
                                        </p:tgtEl>
                                      </p:cBhvr>
                                      <p:to x="100000" y="100000"/>
                                    </p:animScale>
                                    <p:animScale>
                                      <p:cBhvr>
                                        <p:cTn id="49" dur="26">
                                          <p:stCondLst>
                                            <p:cond delay="1312"/>
                                          </p:stCondLst>
                                        </p:cTn>
                                        <p:tgtEl>
                                          <p:spTgt spid="7"/>
                                        </p:tgtEl>
                                      </p:cBhvr>
                                      <p:to x="100000" y="80000"/>
                                    </p:animScale>
                                    <p:animScale>
                                      <p:cBhvr>
                                        <p:cTn id="50" dur="166" decel="50000">
                                          <p:stCondLst>
                                            <p:cond delay="1338"/>
                                          </p:stCondLst>
                                        </p:cTn>
                                        <p:tgtEl>
                                          <p:spTgt spid="7"/>
                                        </p:tgtEl>
                                      </p:cBhvr>
                                      <p:to x="100000" y="100000"/>
                                    </p:animScale>
                                    <p:animScale>
                                      <p:cBhvr>
                                        <p:cTn id="51" dur="26">
                                          <p:stCondLst>
                                            <p:cond delay="1642"/>
                                          </p:stCondLst>
                                        </p:cTn>
                                        <p:tgtEl>
                                          <p:spTgt spid="7"/>
                                        </p:tgtEl>
                                      </p:cBhvr>
                                      <p:to x="100000" y="90000"/>
                                    </p:animScale>
                                    <p:animScale>
                                      <p:cBhvr>
                                        <p:cTn id="52" dur="166" decel="50000">
                                          <p:stCondLst>
                                            <p:cond delay="1668"/>
                                          </p:stCondLst>
                                        </p:cTn>
                                        <p:tgtEl>
                                          <p:spTgt spid="7"/>
                                        </p:tgtEl>
                                      </p:cBhvr>
                                      <p:to x="100000" y="100000"/>
                                    </p:animScale>
                                    <p:animScale>
                                      <p:cBhvr>
                                        <p:cTn id="53" dur="26">
                                          <p:stCondLst>
                                            <p:cond delay="1808"/>
                                          </p:stCondLst>
                                        </p:cTn>
                                        <p:tgtEl>
                                          <p:spTgt spid="7"/>
                                        </p:tgtEl>
                                      </p:cBhvr>
                                      <p:to x="100000" y="95000"/>
                                    </p:animScale>
                                    <p:animScale>
                                      <p:cBhvr>
                                        <p:cTn id="54" dur="166" decel="50000">
                                          <p:stCondLst>
                                            <p:cond delay="1834"/>
                                          </p:stCondLst>
                                        </p:cTn>
                                        <p:tgtEl>
                                          <p:spTgt spid="7"/>
                                        </p:tgtEl>
                                      </p:cBhvr>
                                      <p:to x="100000" y="100000"/>
                                    </p:animScale>
                                  </p:childTnLst>
                                </p:cTn>
                              </p:par>
                            </p:childTnLst>
                          </p:cTn>
                        </p:par>
                      </p:childTnLst>
                    </p:cTn>
                  </p:par>
                  <p:par>
                    <p:cTn id="55" fill="hold">
                      <p:stCondLst>
                        <p:cond delay="indefinite"/>
                      </p:stCondLst>
                      <p:childTnLst>
                        <p:par>
                          <p:cTn id="56" fill="hold">
                            <p:stCondLst>
                              <p:cond delay="0"/>
                            </p:stCondLst>
                            <p:childTnLst>
                              <p:par>
                                <p:cTn id="57" presetID="31" presetClass="entr" presetSubtype="0" fill="hold" nodeType="click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1000" fill="hold"/>
                                        <p:tgtEl>
                                          <p:spTgt spid="8"/>
                                        </p:tgtEl>
                                        <p:attrNameLst>
                                          <p:attrName>ppt_w</p:attrName>
                                        </p:attrNameLst>
                                      </p:cBhvr>
                                      <p:tavLst>
                                        <p:tav tm="0">
                                          <p:val>
                                            <p:fltVal val="0"/>
                                          </p:val>
                                        </p:tav>
                                        <p:tav tm="100000">
                                          <p:val>
                                            <p:strVal val="#ppt_w"/>
                                          </p:val>
                                        </p:tav>
                                      </p:tavLst>
                                    </p:anim>
                                    <p:anim calcmode="lin" valueType="num">
                                      <p:cBhvr>
                                        <p:cTn id="60" dur="1000" fill="hold"/>
                                        <p:tgtEl>
                                          <p:spTgt spid="8"/>
                                        </p:tgtEl>
                                        <p:attrNameLst>
                                          <p:attrName>ppt_h</p:attrName>
                                        </p:attrNameLst>
                                      </p:cBhvr>
                                      <p:tavLst>
                                        <p:tav tm="0">
                                          <p:val>
                                            <p:fltVal val="0"/>
                                          </p:val>
                                        </p:tav>
                                        <p:tav tm="100000">
                                          <p:val>
                                            <p:strVal val="#ppt_h"/>
                                          </p:val>
                                        </p:tav>
                                      </p:tavLst>
                                    </p:anim>
                                    <p:anim calcmode="lin" valueType="num">
                                      <p:cBhvr>
                                        <p:cTn id="61" dur="1000" fill="hold"/>
                                        <p:tgtEl>
                                          <p:spTgt spid="8"/>
                                        </p:tgtEl>
                                        <p:attrNameLst>
                                          <p:attrName>style.rotation</p:attrName>
                                        </p:attrNameLst>
                                      </p:cBhvr>
                                      <p:tavLst>
                                        <p:tav tm="0">
                                          <p:val>
                                            <p:fltVal val="90"/>
                                          </p:val>
                                        </p:tav>
                                        <p:tav tm="100000">
                                          <p:val>
                                            <p:fltVal val="0"/>
                                          </p:val>
                                        </p:tav>
                                      </p:tavLst>
                                    </p:anim>
                                    <p:animEffect transition="in" filter="fade">
                                      <p:cBhvr>
                                        <p:cTn id="62" dur="1000"/>
                                        <p:tgtEl>
                                          <p:spTgt spid="8"/>
                                        </p:tgtEl>
                                      </p:cBhvr>
                                    </p:animEffect>
                                  </p:childTnLst>
                                </p:cTn>
                              </p:par>
                            </p:childTnLst>
                          </p:cTn>
                        </p:par>
                      </p:childTnLst>
                    </p:cTn>
                  </p:par>
                  <p:par>
                    <p:cTn id="63" fill="hold">
                      <p:stCondLst>
                        <p:cond delay="indefinite"/>
                      </p:stCondLst>
                      <p:childTnLst>
                        <p:par>
                          <p:cTn id="64" fill="hold">
                            <p:stCondLst>
                              <p:cond delay="0"/>
                            </p:stCondLst>
                            <p:childTnLst>
                              <p:par>
                                <p:cTn id="65" presetID="26" presetClass="entr" presetSubtype="0" fill="hold" grpId="0" nodeType="click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580">
                                          <p:stCondLst>
                                            <p:cond delay="0"/>
                                          </p:stCondLst>
                                        </p:cTn>
                                        <p:tgtEl>
                                          <p:spTgt spid="9"/>
                                        </p:tgtEl>
                                      </p:cBhvr>
                                    </p:animEffect>
                                    <p:anim calcmode="lin" valueType="num">
                                      <p:cBhvr>
                                        <p:cTn id="6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7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7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73" dur="26">
                                          <p:stCondLst>
                                            <p:cond delay="650"/>
                                          </p:stCondLst>
                                        </p:cTn>
                                        <p:tgtEl>
                                          <p:spTgt spid="9"/>
                                        </p:tgtEl>
                                      </p:cBhvr>
                                      <p:to x="100000" y="60000"/>
                                    </p:animScale>
                                    <p:animScale>
                                      <p:cBhvr>
                                        <p:cTn id="74" dur="166" decel="50000">
                                          <p:stCondLst>
                                            <p:cond delay="676"/>
                                          </p:stCondLst>
                                        </p:cTn>
                                        <p:tgtEl>
                                          <p:spTgt spid="9"/>
                                        </p:tgtEl>
                                      </p:cBhvr>
                                      <p:to x="100000" y="100000"/>
                                    </p:animScale>
                                    <p:animScale>
                                      <p:cBhvr>
                                        <p:cTn id="75" dur="26">
                                          <p:stCondLst>
                                            <p:cond delay="1312"/>
                                          </p:stCondLst>
                                        </p:cTn>
                                        <p:tgtEl>
                                          <p:spTgt spid="9"/>
                                        </p:tgtEl>
                                      </p:cBhvr>
                                      <p:to x="100000" y="80000"/>
                                    </p:animScale>
                                    <p:animScale>
                                      <p:cBhvr>
                                        <p:cTn id="76" dur="166" decel="50000">
                                          <p:stCondLst>
                                            <p:cond delay="1338"/>
                                          </p:stCondLst>
                                        </p:cTn>
                                        <p:tgtEl>
                                          <p:spTgt spid="9"/>
                                        </p:tgtEl>
                                      </p:cBhvr>
                                      <p:to x="100000" y="100000"/>
                                    </p:animScale>
                                    <p:animScale>
                                      <p:cBhvr>
                                        <p:cTn id="77" dur="26">
                                          <p:stCondLst>
                                            <p:cond delay="1642"/>
                                          </p:stCondLst>
                                        </p:cTn>
                                        <p:tgtEl>
                                          <p:spTgt spid="9"/>
                                        </p:tgtEl>
                                      </p:cBhvr>
                                      <p:to x="100000" y="90000"/>
                                    </p:animScale>
                                    <p:animScale>
                                      <p:cBhvr>
                                        <p:cTn id="78" dur="166" decel="50000">
                                          <p:stCondLst>
                                            <p:cond delay="1668"/>
                                          </p:stCondLst>
                                        </p:cTn>
                                        <p:tgtEl>
                                          <p:spTgt spid="9"/>
                                        </p:tgtEl>
                                      </p:cBhvr>
                                      <p:to x="100000" y="100000"/>
                                    </p:animScale>
                                    <p:animScale>
                                      <p:cBhvr>
                                        <p:cTn id="79" dur="26">
                                          <p:stCondLst>
                                            <p:cond delay="1808"/>
                                          </p:stCondLst>
                                        </p:cTn>
                                        <p:tgtEl>
                                          <p:spTgt spid="9"/>
                                        </p:tgtEl>
                                      </p:cBhvr>
                                      <p:to x="100000" y="95000"/>
                                    </p:animScale>
                                    <p:animScale>
                                      <p:cBhvr>
                                        <p:cTn id="80" dur="166" decel="50000">
                                          <p:stCondLst>
                                            <p:cond delay="1834"/>
                                          </p:stCondLst>
                                        </p:cTn>
                                        <p:tgtEl>
                                          <p:spTgt spid="9"/>
                                        </p:tgtEl>
                                      </p:cBhvr>
                                      <p:to x="100000" y="100000"/>
                                    </p:animScale>
                                  </p:childTnLst>
                                </p:cTn>
                              </p:par>
                            </p:childTnLst>
                          </p:cTn>
                        </p:par>
                      </p:childTnLst>
                    </p:cTn>
                  </p:par>
                  <p:par>
                    <p:cTn id="81" fill="hold">
                      <p:stCondLst>
                        <p:cond delay="indefinite"/>
                      </p:stCondLst>
                      <p:childTnLst>
                        <p:par>
                          <p:cTn id="82" fill="hold">
                            <p:stCondLst>
                              <p:cond delay="0"/>
                            </p:stCondLst>
                            <p:childTnLst>
                              <p:par>
                                <p:cTn id="83" presetID="31" presetClass="entr" presetSubtype="0" fill="hold" grpId="0" nodeType="click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p:cTn id="85" dur="1000" fill="hold"/>
                                        <p:tgtEl>
                                          <p:spTgt spid="10"/>
                                        </p:tgtEl>
                                        <p:attrNameLst>
                                          <p:attrName>ppt_w</p:attrName>
                                        </p:attrNameLst>
                                      </p:cBhvr>
                                      <p:tavLst>
                                        <p:tav tm="0">
                                          <p:val>
                                            <p:fltVal val="0"/>
                                          </p:val>
                                        </p:tav>
                                        <p:tav tm="100000">
                                          <p:val>
                                            <p:strVal val="#ppt_w"/>
                                          </p:val>
                                        </p:tav>
                                      </p:tavLst>
                                    </p:anim>
                                    <p:anim calcmode="lin" valueType="num">
                                      <p:cBhvr>
                                        <p:cTn id="86" dur="1000" fill="hold"/>
                                        <p:tgtEl>
                                          <p:spTgt spid="10"/>
                                        </p:tgtEl>
                                        <p:attrNameLst>
                                          <p:attrName>ppt_h</p:attrName>
                                        </p:attrNameLst>
                                      </p:cBhvr>
                                      <p:tavLst>
                                        <p:tav tm="0">
                                          <p:val>
                                            <p:fltVal val="0"/>
                                          </p:val>
                                        </p:tav>
                                        <p:tav tm="100000">
                                          <p:val>
                                            <p:strVal val="#ppt_h"/>
                                          </p:val>
                                        </p:tav>
                                      </p:tavLst>
                                    </p:anim>
                                    <p:anim calcmode="lin" valueType="num">
                                      <p:cBhvr>
                                        <p:cTn id="87" dur="1000" fill="hold"/>
                                        <p:tgtEl>
                                          <p:spTgt spid="10"/>
                                        </p:tgtEl>
                                        <p:attrNameLst>
                                          <p:attrName>style.rotation</p:attrName>
                                        </p:attrNameLst>
                                      </p:cBhvr>
                                      <p:tavLst>
                                        <p:tav tm="0">
                                          <p:val>
                                            <p:fltVal val="90"/>
                                          </p:val>
                                        </p:tav>
                                        <p:tav tm="100000">
                                          <p:val>
                                            <p:fltVal val="0"/>
                                          </p:val>
                                        </p:tav>
                                      </p:tavLst>
                                    </p:anim>
                                    <p:animEffect transition="in" filter="fade">
                                      <p:cBhvr>
                                        <p:cTn id="88" dur="1000"/>
                                        <p:tgtEl>
                                          <p:spTgt spid="10"/>
                                        </p:tgtEl>
                                      </p:cBhvr>
                                    </p:animEffect>
                                  </p:childTnLst>
                                </p:cTn>
                              </p:par>
                            </p:childTnLst>
                          </p:cTn>
                        </p:par>
                      </p:childTnLst>
                    </p:cTn>
                  </p:par>
                  <p:par>
                    <p:cTn id="89" fill="hold">
                      <p:stCondLst>
                        <p:cond delay="indefinite"/>
                      </p:stCondLst>
                      <p:childTnLst>
                        <p:par>
                          <p:cTn id="90" fill="hold">
                            <p:stCondLst>
                              <p:cond delay="0"/>
                            </p:stCondLst>
                            <p:childTnLst>
                              <p:par>
                                <p:cTn id="91" presetID="31" presetClass="entr" presetSubtype="0" fill="hold" grpId="0" nodeType="click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p:cTn id="93" dur="1000" fill="hold"/>
                                        <p:tgtEl>
                                          <p:spTgt spid="11"/>
                                        </p:tgtEl>
                                        <p:attrNameLst>
                                          <p:attrName>ppt_w</p:attrName>
                                        </p:attrNameLst>
                                      </p:cBhvr>
                                      <p:tavLst>
                                        <p:tav tm="0">
                                          <p:val>
                                            <p:fltVal val="0"/>
                                          </p:val>
                                        </p:tav>
                                        <p:tav tm="100000">
                                          <p:val>
                                            <p:strVal val="#ppt_w"/>
                                          </p:val>
                                        </p:tav>
                                      </p:tavLst>
                                    </p:anim>
                                    <p:anim calcmode="lin" valueType="num">
                                      <p:cBhvr>
                                        <p:cTn id="94" dur="1000" fill="hold"/>
                                        <p:tgtEl>
                                          <p:spTgt spid="11"/>
                                        </p:tgtEl>
                                        <p:attrNameLst>
                                          <p:attrName>ppt_h</p:attrName>
                                        </p:attrNameLst>
                                      </p:cBhvr>
                                      <p:tavLst>
                                        <p:tav tm="0">
                                          <p:val>
                                            <p:fltVal val="0"/>
                                          </p:val>
                                        </p:tav>
                                        <p:tav tm="100000">
                                          <p:val>
                                            <p:strVal val="#ppt_h"/>
                                          </p:val>
                                        </p:tav>
                                      </p:tavLst>
                                    </p:anim>
                                    <p:anim calcmode="lin" valueType="num">
                                      <p:cBhvr>
                                        <p:cTn id="95" dur="1000" fill="hold"/>
                                        <p:tgtEl>
                                          <p:spTgt spid="11"/>
                                        </p:tgtEl>
                                        <p:attrNameLst>
                                          <p:attrName>style.rotation</p:attrName>
                                        </p:attrNameLst>
                                      </p:cBhvr>
                                      <p:tavLst>
                                        <p:tav tm="0">
                                          <p:val>
                                            <p:fltVal val="90"/>
                                          </p:val>
                                        </p:tav>
                                        <p:tav tm="100000">
                                          <p:val>
                                            <p:fltVal val="0"/>
                                          </p:val>
                                        </p:tav>
                                      </p:tavLst>
                                    </p:anim>
                                    <p:animEffect transition="in" filter="fade">
                                      <p:cBhvr>
                                        <p:cTn id="96" dur="1000"/>
                                        <p:tgtEl>
                                          <p:spTgt spid="11"/>
                                        </p:tgtEl>
                                      </p:cBhvr>
                                    </p:animEffect>
                                  </p:childTnLst>
                                </p:cTn>
                              </p:par>
                            </p:childTnLst>
                          </p:cTn>
                        </p:par>
                      </p:childTnLst>
                    </p:cTn>
                  </p:par>
                  <p:par>
                    <p:cTn id="97" fill="hold">
                      <p:stCondLst>
                        <p:cond delay="indefinite"/>
                      </p:stCondLst>
                      <p:childTnLst>
                        <p:par>
                          <p:cTn id="98" fill="hold">
                            <p:stCondLst>
                              <p:cond delay="0"/>
                            </p:stCondLst>
                            <p:childTnLst>
                              <p:par>
                                <p:cTn id="99" presetID="14" presetClass="entr" presetSubtype="10" fill="hold" grpId="0" nodeType="clickEffect">
                                  <p:stCondLst>
                                    <p:cond delay="0"/>
                                  </p:stCondLst>
                                  <p:childTnLst>
                                    <p:set>
                                      <p:cBhvr>
                                        <p:cTn id="100" dur="1" fill="hold">
                                          <p:stCondLst>
                                            <p:cond delay="0"/>
                                          </p:stCondLst>
                                        </p:cTn>
                                        <p:tgtEl>
                                          <p:spTgt spid="12"/>
                                        </p:tgtEl>
                                        <p:attrNameLst>
                                          <p:attrName>style.visibility</p:attrName>
                                        </p:attrNameLst>
                                      </p:cBhvr>
                                      <p:to>
                                        <p:strVal val="visible"/>
                                      </p:to>
                                    </p:set>
                                    <p:animEffect transition="in" filter="randombar(horizontal)">
                                      <p:cBhvr>
                                        <p:cTn id="10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rPr>
              <a:t>¿Cuál era el plan de Dios para el hombre?</a:t>
            </a:r>
            <a:endParaRPr lang="es-CO" b="1" i="1" dirty="0">
              <a:solidFill>
                <a:srgbClr val="FF0000"/>
              </a:solidFill>
            </a:endParaRPr>
          </a:p>
        </p:txBody>
      </p:sp>
      <p:sp>
        <p:nvSpPr>
          <p:cNvPr id="3" name="2 Marcador de contenido"/>
          <p:cNvSpPr>
            <a:spLocks noGrp="1"/>
          </p:cNvSpPr>
          <p:nvPr>
            <p:ph idx="1"/>
          </p:nvPr>
        </p:nvSpPr>
        <p:spPr>
          <a:xfrm>
            <a:off x="179512" y="1600200"/>
            <a:ext cx="8712968" cy="5257800"/>
          </a:xfrm>
        </p:spPr>
        <p:txBody>
          <a:bodyPr>
            <a:normAutofit fontScale="77500" lnSpcReduction="20000"/>
          </a:bodyPr>
          <a:lstStyle/>
          <a:p>
            <a:pPr marL="0" indent="0">
              <a:buNone/>
            </a:pPr>
            <a:r>
              <a:rPr lang="es-CO" dirty="0" smtClean="0">
                <a:solidFill>
                  <a:srgbClr val="FF0000"/>
                </a:solidFill>
              </a:rPr>
              <a:t>Gen.1:28</a:t>
            </a:r>
            <a:r>
              <a:rPr lang="es-CO" dirty="0" smtClean="0"/>
              <a:t>. El </a:t>
            </a:r>
            <a:r>
              <a:rPr lang="es-CO" dirty="0"/>
              <a:t>plan original de Dios era que los hombres se esparcieran por la superficie de la tierra y la </a:t>
            </a:r>
            <a:r>
              <a:rPr lang="es-CO" dirty="0" smtClean="0"/>
              <a:t>cultivaran</a:t>
            </a:r>
          </a:p>
          <a:p>
            <a:pPr marL="0" indent="0">
              <a:buNone/>
            </a:pPr>
            <a:r>
              <a:rPr lang="es-CO" b="1" i="1" dirty="0">
                <a:solidFill>
                  <a:srgbClr val="FF0000"/>
                </a:solidFill>
              </a:rPr>
              <a:t>¿De quién era el plan de que los hombres edificaran ciudades?</a:t>
            </a:r>
            <a:endParaRPr lang="es-CO" dirty="0"/>
          </a:p>
          <a:p>
            <a:pPr marL="0" indent="0">
              <a:buNone/>
            </a:pPr>
            <a:endParaRPr lang="es-CO" dirty="0"/>
          </a:p>
          <a:p>
            <a:pPr marL="0" indent="0">
              <a:buNone/>
            </a:pPr>
            <a:r>
              <a:rPr lang="es-CO" dirty="0" smtClean="0"/>
              <a:t>Caín </a:t>
            </a:r>
            <a:r>
              <a:rPr lang="es-CO" dirty="0"/>
              <a:t>había edificado la primera ciudad </a:t>
            </a:r>
            <a:r>
              <a:rPr lang="es-CO" dirty="0">
                <a:solidFill>
                  <a:srgbClr val="FF0000"/>
                </a:solidFill>
              </a:rPr>
              <a:t>(</a:t>
            </a:r>
            <a:r>
              <a:rPr lang="es-CO" dirty="0" smtClean="0">
                <a:solidFill>
                  <a:srgbClr val="FF0000"/>
                </a:solidFill>
              </a:rPr>
              <a:t>Gen.4:17</a:t>
            </a:r>
            <a:r>
              <a:rPr lang="es-CO" dirty="0">
                <a:solidFill>
                  <a:srgbClr val="FF0000"/>
                </a:solidFill>
              </a:rPr>
              <a:t>)</a:t>
            </a:r>
            <a:r>
              <a:rPr lang="es-CO" dirty="0"/>
              <a:t>, quizá para eludir la vida nómada que Dios le había </a:t>
            </a:r>
            <a:r>
              <a:rPr lang="es-CO" dirty="0" smtClean="0"/>
              <a:t>impuesto </a:t>
            </a:r>
            <a:r>
              <a:rPr lang="es-CO" dirty="0" smtClean="0">
                <a:solidFill>
                  <a:srgbClr val="FF0000"/>
                </a:solidFill>
              </a:rPr>
              <a:t>(Gén.4:12)</a:t>
            </a:r>
            <a:r>
              <a:rPr lang="es-CO" dirty="0" smtClean="0"/>
              <a:t>. La </a:t>
            </a:r>
            <a:r>
              <a:rPr lang="es-CO" dirty="0"/>
              <a:t>edificación de ciudades representaba una oposición a ese plan.  </a:t>
            </a:r>
            <a:endParaRPr lang="es-CO" dirty="0" smtClean="0"/>
          </a:p>
          <a:p>
            <a:pPr marL="0" indent="0">
              <a:buNone/>
            </a:pPr>
            <a:r>
              <a:rPr lang="es-CO" sz="3300" b="1" dirty="0" smtClean="0">
                <a:solidFill>
                  <a:srgbClr val="FF0000"/>
                </a:solidFill>
              </a:rPr>
              <a:t>1</a:t>
            </a:r>
            <a:r>
              <a:rPr lang="es-CO" dirty="0" smtClean="0"/>
              <a:t>). La </a:t>
            </a:r>
            <a:r>
              <a:rPr lang="es-CO" dirty="0"/>
              <a:t>concentración de los seres humanos siempre ha fomentado la ociosidad, </a:t>
            </a:r>
            <a:r>
              <a:rPr lang="es-CO" dirty="0" smtClean="0"/>
              <a:t>la </a:t>
            </a:r>
            <a:r>
              <a:rPr lang="es-CO" dirty="0"/>
              <a:t>inmoralidad y otros vicios. </a:t>
            </a:r>
            <a:endParaRPr lang="es-CO" dirty="0" smtClean="0"/>
          </a:p>
          <a:p>
            <a:pPr marL="0" indent="0">
              <a:buNone/>
            </a:pPr>
            <a:r>
              <a:rPr lang="es-CO" sz="3100" b="1" dirty="0" smtClean="0">
                <a:solidFill>
                  <a:srgbClr val="FF0000"/>
                </a:solidFill>
              </a:rPr>
              <a:t>2</a:t>
            </a:r>
            <a:r>
              <a:rPr lang="es-CO" dirty="0" smtClean="0"/>
              <a:t>). </a:t>
            </a:r>
            <a:r>
              <a:rPr lang="es-CO" dirty="0"/>
              <a:t>Las ciudades siempre han sido focos de delincuencia, pues en tales ambientes Satanás encuentra menos resistencia a sus ataques que en las comunidades más pequeñas donde la gente vive en estrecho contacto con la naturaleza.</a:t>
            </a:r>
          </a:p>
        </p:txBody>
      </p:sp>
    </p:spTree>
    <p:extLst>
      <p:ext uri="{BB962C8B-B14F-4D97-AF65-F5344CB8AC3E}">
        <p14:creationId xmlns:p14="http://schemas.microsoft.com/office/powerpoint/2010/main" val="3979144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474840" cy="4536504"/>
          </a:xfrm>
        </p:spPr>
        <p:txBody>
          <a:bodyPr>
            <a:normAutofit fontScale="92500" lnSpcReduction="20000"/>
          </a:bodyPr>
          <a:lstStyle/>
          <a:p>
            <a:pPr marL="0" indent="0" algn="ctr">
              <a:buNone/>
            </a:pPr>
            <a:r>
              <a:rPr lang="es-CO" dirty="0" smtClean="0"/>
              <a:t>Dios </a:t>
            </a:r>
            <a:r>
              <a:rPr lang="es-CO" dirty="0"/>
              <a:t>le había dicho a Noé que repoblara, o llenara la tierra </a:t>
            </a:r>
            <a:r>
              <a:rPr lang="es-CO" dirty="0">
                <a:solidFill>
                  <a:srgbClr val="FF0000"/>
                </a:solidFill>
              </a:rPr>
              <a:t>(</a:t>
            </a:r>
            <a:r>
              <a:rPr lang="es-CO" dirty="0" smtClean="0">
                <a:solidFill>
                  <a:srgbClr val="FF0000"/>
                </a:solidFill>
              </a:rPr>
              <a:t>Gen.9:1</a:t>
            </a:r>
            <a:r>
              <a:rPr lang="es-CO" dirty="0">
                <a:solidFill>
                  <a:srgbClr val="FF0000"/>
                </a:solidFill>
              </a:rPr>
              <a:t>)</a:t>
            </a:r>
            <a:r>
              <a:rPr lang="es-CO" dirty="0"/>
              <a:t>.  Sin embargo, temiendo peligros </a:t>
            </a:r>
            <a:r>
              <a:rPr lang="es-CO" i="1" u="sng" dirty="0"/>
              <a:t>desconocidos e imaginarios</a:t>
            </a:r>
            <a:r>
              <a:rPr lang="es-CO" dirty="0"/>
              <a:t>, los hombres quisieron edificar una ciudad con la esperanza de encontrar en ella seguridad mediante la obra de sus propias </a:t>
            </a:r>
            <a:r>
              <a:rPr lang="es-CO" dirty="0" smtClean="0"/>
              <a:t>manos. </a:t>
            </a:r>
            <a:endParaRPr lang="es-CO" dirty="0"/>
          </a:p>
        </p:txBody>
      </p:sp>
      <p:pic>
        <p:nvPicPr>
          <p:cNvPr id="4" name="Picture 2" descr="http://t3.gstatic.com/images?q=tbn:ANd9GcS_kp0Dpq7P9huk1xsioIKp15hU-1vvSmwVAw8kDcoUG96xzIG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60648"/>
            <a:ext cx="3816424" cy="417646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6680" y="4549676"/>
            <a:ext cx="8712968" cy="2308324"/>
          </a:xfrm>
          <a:prstGeom prst="rect">
            <a:avLst/>
          </a:prstGeom>
        </p:spPr>
        <p:txBody>
          <a:bodyPr wrap="square">
            <a:spAutoFit/>
          </a:bodyPr>
          <a:lstStyle/>
          <a:p>
            <a:pPr algn="ctr"/>
            <a:r>
              <a:rPr lang="es-CO" sz="2400" dirty="0" smtClean="0"/>
              <a:t>En </a:t>
            </a:r>
            <a:r>
              <a:rPr lang="es-CO" sz="2400" dirty="0"/>
              <a:t>el diluvio el agua </a:t>
            </a:r>
            <a:r>
              <a:rPr lang="es-CO" sz="2400" dirty="0" smtClean="0"/>
              <a:t>subió </a:t>
            </a:r>
            <a:r>
              <a:rPr lang="es-CO" sz="2400" dirty="0"/>
              <a:t>siete mts, sobre los montes más altos </a:t>
            </a:r>
            <a:r>
              <a:rPr lang="es-CO" sz="2400" dirty="0">
                <a:solidFill>
                  <a:srgbClr val="FF0000"/>
                </a:solidFill>
              </a:rPr>
              <a:t>(Gén.7:19,20)</a:t>
            </a:r>
            <a:r>
              <a:rPr lang="es-CO" sz="2400" dirty="0"/>
              <a:t>, por tanto, los hombres pensaron que esta torre llegaría hasta el cielo, y así evitarían que otro diluvio los alcanzara. Esta </a:t>
            </a:r>
            <a:r>
              <a:rPr lang="es-CO" sz="2400" dirty="0" smtClean="0"/>
              <a:t>idea </a:t>
            </a:r>
            <a:r>
              <a:rPr lang="es-CO" sz="2400" dirty="0"/>
              <a:t>fue puesta en sus mentes por Satanás, lo cual era un desafió para el </a:t>
            </a:r>
            <a:r>
              <a:rPr lang="es-CO" sz="2400" dirty="0" smtClean="0"/>
              <a:t>Creador, a pesar de que Dios había prometido no traer más diluvios no le creían</a:t>
            </a:r>
            <a:r>
              <a:rPr lang="es-CO" sz="2400" dirty="0" smtClean="0">
                <a:solidFill>
                  <a:srgbClr val="FF0000"/>
                </a:solidFill>
              </a:rPr>
              <a:t>(Gén.9:8-11).</a:t>
            </a:r>
            <a:endParaRPr lang="es-CO" sz="2400" dirty="0">
              <a:solidFill>
                <a:srgbClr val="FF0000"/>
              </a:solidFill>
            </a:endParaRPr>
          </a:p>
        </p:txBody>
      </p:sp>
    </p:spTree>
    <p:extLst>
      <p:ext uri="{BB962C8B-B14F-4D97-AF65-F5344CB8AC3E}">
        <p14:creationId xmlns:p14="http://schemas.microsoft.com/office/powerpoint/2010/main" val="1140736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3672408" cy="6120679"/>
          </a:xfrm>
        </p:spPr>
        <p:txBody>
          <a:bodyPr>
            <a:normAutofit/>
          </a:bodyPr>
          <a:lstStyle/>
          <a:p>
            <a:pPr marL="0" indent="0" algn="ctr">
              <a:buNone/>
            </a:pPr>
            <a:r>
              <a:rPr lang="es-CO" dirty="0"/>
              <a:t>Las excavaciones arqueológicas revelan que los habitantes más antiguos de la baja Mesopotamia levantaron muchos templos en forma de torres, dedicados al culto de diversas deidades </a:t>
            </a:r>
            <a:r>
              <a:rPr lang="es-CO" dirty="0" smtClean="0"/>
              <a:t>idolátricas.</a:t>
            </a:r>
            <a:endParaRPr lang="es-CO" dirty="0"/>
          </a:p>
        </p:txBody>
      </p:sp>
      <p:pic>
        <p:nvPicPr>
          <p:cNvPr id="2050" name="Picture 2" descr="http://t1.gstatic.com/images?q=tbn:ANd9GcQbXU4wVoGChQYmLQySIYcAVIvFOt3qaVmoUxj2QEwoeDgfFgER5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260648"/>
            <a:ext cx="4536504" cy="6408712"/>
          </a:xfrm>
          <a:prstGeom prst="rect">
            <a:avLst/>
          </a:prstGeom>
          <a:noFill/>
          <a:extLst>
            <a:ext uri="{909E8E84-426E-40DD-AFC4-6F175D3DCCD1}">
              <a14:hiddenFill xmlns:a14="http://schemas.microsoft.com/office/drawing/2010/main">
                <a:solidFill>
                  <a:srgbClr val="FFFFFF"/>
                </a:solidFill>
              </a14:hiddenFill>
            </a:ext>
          </a:extLst>
        </p:spPr>
      </p:pic>
      <p:sp>
        <p:nvSpPr>
          <p:cNvPr id="2" name="1 Flecha derecha"/>
          <p:cNvSpPr/>
          <p:nvPr/>
        </p:nvSpPr>
        <p:spPr>
          <a:xfrm>
            <a:off x="3851920" y="1772816"/>
            <a:ext cx="1080120"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Flecha abajo"/>
          <p:cNvSpPr/>
          <p:nvPr/>
        </p:nvSpPr>
        <p:spPr>
          <a:xfrm rot="1461875">
            <a:off x="7054611" y="1262962"/>
            <a:ext cx="484632" cy="14747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172828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down)">
                                      <p:cBhvr>
                                        <p:cTn id="7" dur="580">
                                          <p:stCondLst>
                                            <p:cond delay="0"/>
                                          </p:stCondLst>
                                        </p:cTn>
                                        <p:tgtEl>
                                          <p:spTgt spid="2050"/>
                                        </p:tgtEl>
                                      </p:cBhvr>
                                    </p:animEffect>
                                    <p:anim calcmode="lin" valueType="num">
                                      <p:cBhvr>
                                        <p:cTn id="8"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0"/>
                                        </p:tgtEl>
                                      </p:cBhvr>
                                      <p:to x="100000" y="60000"/>
                                    </p:animScale>
                                    <p:animScale>
                                      <p:cBhvr>
                                        <p:cTn id="14" dur="166" decel="50000">
                                          <p:stCondLst>
                                            <p:cond delay="676"/>
                                          </p:stCondLst>
                                        </p:cTn>
                                        <p:tgtEl>
                                          <p:spTgt spid="2050"/>
                                        </p:tgtEl>
                                      </p:cBhvr>
                                      <p:to x="100000" y="100000"/>
                                    </p:animScale>
                                    <p:animScale>
                                      <p:cBhvr>
                                        <p:cTn id="15" dur="26">
                                          <p:stCondLst>
                                            <p:cond delay="1312"/>
                                          </p:stCondLst>
                                        </p:cTn>
                                        <p:tgtEl>
                                          <p:spTgt spid="2050"/>
                                        </p:tgtEl>
                                      </p:cBhvr>
                                      <p:to x="100000" y="80000"/>
                                    </p:animScale>
                                    <p:animScale>
                                      <p:cBhvr>
                                        <p:cTn id="16" dur="166" decel="50000">
                                          <p:stCondLst>
                                            <p:cond delay="1338"/>
                                          </p:stCondLst>
                                        </p:cTn>
                                        <p:tgtEl>
                                          <p:spTgt spid="2050"/>
                                        </p:tgtEl>
                                      </p:cBhvr>
                                      <p:to x="100000" y="100000"/>
                                    </p:animScale>
                                    <p:animScale>
                                      <p:cBhvr>
                                        <p:cTn id="17" dur="26">
                                          <p:stCondLst>
                                            <p:cond delay="1642"/>
                                          </p:stCondLst>
                                        </p:cTn>
                                        <p:tgtEl>
                                          <p:spTgt spid="2050"/>
                                        </p:tgtEl>
                                      </p:cBhvr>
                                      <p:to x="100000" y="90000"/>
                                    </p:animScale>
                                    <p:animScale>
                                      <p:cBhvr>
                                        <p:cTn id="18" dur="166" decel="50000">
                                          <p:stCondLst>
                                            <p:cond delay="1668"/>
                                          </p:stCondLst>
                                        </p:cTn>
                                        <p:tgtEl>
                                          <p:spTgt spid="2050"/>
                                        </p:tgtEl>
                                      </p:cBhvr>
                                      <p:to x="100000" y="100000"/>
                                    </p:animScale>
                                    <p:animScale>
                                      <p:cBhvr>
                                        <p:cTn id="19" dur="26">
                                          <p:stCondLst>
                                            <p:cond delay="1808"/>
                                          </p:stCondLst>
                                        </p:cTn>
                                        <p:tgtEl>
                                          <p:spTgt spid="2050"/>
                                        </p:tgtEl>
                                      </p:cBhvr>
                                      <p:to x="100000" y="95000"/>
                                    </p:animScale>
                                    <p:animScale>
                                      <p:cBhvr>
                                        <p:cTn id="20" dur="166" decel="50000">
                                          <p:stCondLst>
                                            <p:cond delay="1834"/>
                                          </p:stCondLst>
                                        </p:cTn>
                                        <p:tgtEl>
                                          <p:spTgt spid="2050"/>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down)">
                                      <p:cBhvr>
                                        <p:cTn id="25" dur="580">
                                          <p:stCondLst>
                                            <p:cond delay="0"/>
                                          </p:stCondLst>
                                        </p:cTn>
                                        <p:tgtEl>
                                          <p:spTgt spid="2"/>
                                        </p:tgtEl>
                                      </p:cBhvr>
                                    </p:animEffect>
                                    <p:anim calcmode="lin" valueType="num">
                                      <p:cBhvr>
                                        <p:cTn id="2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31" dur="26">
                                          <p:stCondLst>
                                            <p:cond delay="650"/>
                                          </p:stCondLst>
                                        </p:cTn>
                                        <p:tgtEl>
                                          <p:spTgt spid="2"/>
                                        </p:tgtEl>
                                      </p:cBhvr>
                                      <p:to x="100000" y="60000"/>
                                    </p:animScale>
                                    <p:animScale>
                                      <p:cBhvr>
                                        <p:cTn id="32" dur="166" decel="50000">
                                          <p:stCondLst>
                                            <p:cond delay="676"/>
                                          </p:stCondLst>
                                        </p:cTn>
                                        <p:tgtEl>
                                          <p:spTgt spid="2"/>
                                        </p:tgtEl>
                                      </p:cBhvr>
                                      <p:to x="100000" y="100000"/>
                                    </p:animScale>
                                    <p:animScale>
                                      <p:cBhvr>
                                        <p:cTn id="33" dur="26">
                                          <p:stCondLst>
                                            <p:cond delay="1312"/>
                                          </p:stCondLst>
                                        </p:cTn>
                                        <p:tgtEl>
                                          <p:spTgt spid="2"/>
                                        </p:tgtEl>
                                      </p:cBhvr>
                                      <p:to x="100000" y="80000"/>
                                    </p:animScale>
                                    <p:animScale>
                                      <p:cBhvr>
                                        <p:cTn id="34" dur="166" decel="50000">
                                          <p:stCondLst>
                                            <p:cond delay="1338"/>
                                          </p:stCondLst>
                                        </p:cTn>
                                        <p:tgtEl>
                                          <p:spTgt spid="2"/>
                                        </p:tgtEl>
                                      </p:cBhvr>
                                      <p:to x="100000" y="100000"/>
                                    </p:animScale>
                                    <p:animScale>
                                      <p:cBhvr>
                                        <p:cTn id="35" dur="26">
                                          <p:stCondLst>
                                            <p:cond delay="1642"/>
                                          </p:stCondLst>
                                        </p:cTn>
                                        <p:tgtEl>
                                          <p:spTgt spid="2"/>
                                        </p:tgtEl>
                                      </p:cBhvr>
                                      <p:to x="100000" y="90000"/>
                                    </p:animScale>
                                    <p:animScale>
                                      <p:cBhvr>
                                        <p:cTn id="36" dur="166" decel="50000">
                                          <p:stCondLst>
                                            <p:cond delay="1668"/>
                                          </p:stCondLst>
                                        </p:cTn>
                                        <p:tgtEl>
                                          <p:spTgt spid="2"/>
                                        </p:tgtEl>
                                      </p:cBhvr>
                                      <p:to x="100000" y="100000"/>
                                    </p:animScale>
                                    <p:animScale>
                                      <p:cBhvr>
                                        <p:cTn id="37" dur="26">
                                          <p:stCondLst>
                                            <p:cond delay="1808"/>
                                          </p:stCondLst>
                                        </p:cTn>
                                        <p:tgtEl>
                                          <p:spTgt spid="2"/>
                                        </p:tgtEl>
                                      </p:cBhvr>
                                      <p:to x="100000" y="95000"/>
                                    </p:animScale>
                                    <p:animScale>
                                      <p:cBhvr>
                                        <p:cTn id="38" dur="166" decel="50000">
                                          <p:stCondLst>
                                            <p:cond delay="1834"/>
                                          </p:stCondLst>
                                        </p:cTn>
                                        <p:tgtEl>
                                          <p:spTgt spid="2"/>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wipe(down)">
                                      <p:cBhvr>
                                        <p:cTn id="43" dur="580">
                                          <p:stCondLst>
                                            <p:cond delay="0"/>
                                          </p:stCondLst>
                                        </p:cTn>
                                        <p:tgtEl>
                                          <p:spTgt spid="5"/>
                                        </p:tgtEl>
                                      </p:cBhvr>
                                    </p:animEffect>
                                    <p:anim calcmode="lin" valueType="num">
                                      <p:cBhvr>
                                        <p:cTn id="4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9" dur="26">
                                          <p:stCondLst>
                                            <p:cond delay="650"/>
                                          </p:stCondLst>
                                        </p:cTn>
                                        <p:tgtEl>
                                          <p:spTgt spid="5"/>
                                        </p:tgtEl>
                                      </p:cBhvr>
                                      <p:to x="100000" y="60000"/>
                                    </p:animScale>
                                    <p:animScale>
                                      <p:cBhvr>
                                        <p:cTn id="50" dur="166" decel="50000">
                                          <p:stCondLst>
                                            <p:cond delay="676"/>
                                          </p:stCondLst>
                                        </p:cTn>
                                        <p:tgtEl>
                                          <p:spTgt spid="5"/>
                                        </p:tgtEl>
                                      </p:cBhvr>
                                      <p:to x="100000" y="100000"/>
                                    </p:animScale>
                                    <p:animScale>
                                      <p:cBhvr>
                                        <p:cTn id="51" dur="26">
                                          <p:stCondLst>
                                            <p:cond delay="1312"/>
                                          </p:stCondLst>
                                        </p:cTn>
                                        <p:tgtEl>
                                          <p:spTgt spid="5"/>
                                        </p:tgtEl>
                                      </p:cBhvr>
                                      <p:to x="100000" y="80000"/>
                                    </p:animScale>
                                    <p:animScale>
                                      <p:cBhvr>
                                        <p:cTn id="52" dur="166" decel="50000">
                                          <p:stCondLst>
                                            <p:cond delay="1338"/>
                                          </p:stCondLst>
                                        </p:cTn>
                                        <p:tgtEl>
                                          <p:spTgt spid="5"/>
                                        </p:tgtEl>
                                      </p:cBhvr>
                                      <p:to x="100000" y="100000"/>
                                    </p:animScale>
                                    <p:animScale>
                                      <p:cBhvr>
                                        <p:cTn id="53" dur="26">
                                          <p:stCondLst>
                                            <p:cond delay="1642"/>
                                          </p:stCondLst>
                                        </p:cTn>
                                        <p:tgtEl>
                                          <p:spTgt spid="5"/>
                                        </p:tgtEl>
                                      </p:cBhvr>
                                      <p:to x="100000" y="90000"/>
                                    </p:animScale>
                                    <p:animScale>
                                      <p:cBhvr>
                                        <p:cTn id="54" dur="166" decel="50000">
                                          <p:stCondLst>
                                            <p:cond delay="1668"/>
                                          </p:stCondLst>
                                        </p:cTn>
                                        <p:tgtEl>
                                          <p:spTgt spid="5"/>
                                        </p:tgtEl>
                                      </p:cBhvr>
                                      <p:to x="100000" y="100000"/>
                                    </p:animScale>
                                    <p:animScale>
                                      <p:cBhvr>
                                        <p:cTn id="55" dur="26">
                                          <p:stCondLst>
                                            <p:cond delay="1808"/>
                                          </p:stCondLst>
                                        </p:cTn>
                                        <p:tgtEl>
                                          <p:spTgt spid="5"/>
                                        </p:tgtEl>
                                      </p:cBhvr>
                                      <p:to x="100000" y="95000"/>
                                    </p:animScale>
                                    <p:animScale>
                                      <p:cBhvr>
                                        <p:cTn id="56"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1088" y="521296"/>
            <a:ext cx="2448272" cy="6336704"/>
          </a:xfrm>
        </p:spPr>
        <p:txBody>
          <a:bodyPr>
            <a:normAutofit/>
          </a:bodyPr>
          <a:lstStyle/>
          <a:p>
            <a:pPr marL="0" indent="0" algn="ctr">
              <a:buNone/>
            </a:pPr>
            <a:r>
              <a:rPr lang="es-CO" dirty="0"/>
              <a:t>Observe las imágenes talladas en su estructura, es de allí donde los templos modernos llamados «cristianos» se ha copiado. </a:t>
            </a:r>
          </a:p>
          <a:p>
            <a:endParaRPr lang="es-CO" dirty="0"/>
          </a:p>
        </p:txBody>
      </p:sp>
      <p:pic>
        <p:nvPicPr>
          <p:cNvPr id="4" name="Picture 4" descr="http://t3.gstatic.com/images?q=tbn:ANd9GcThYiwYEpmBLqwduCeOHFy7KCYWwv9W7aRCKnws3fX1nns7O068d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188640"/>
            <a:ext cx="6336704" cy="6336704"/>
          </a:xfrm>
          <a:prstGeom prst="rect">
            <a:avLst/>
          </a:prstGeom>
          <a:noFill/>
          <a:extLst>
            <a:ext uri="{909E8E84-426E-40DD-AFC4-6F175D3DCCD1}">
              <a14:hiddenFill xmlns:a14="http://schemas.microsoft.com/office/drawing/2010/main">
                <a:solidFill>
                  <a:srgbClr val="FFFFFF"/>
                </a:solidFill>
              </a14:hiddenFill>
            </a:ext>
          </a:extLst>
        </p:spPr>
      </p:pic>
      <p:sp>
        <p:nvSpPr>
          <p:cNvPr id="5" name="4 Flecha izquierda"/>
          <p:cNvSpPr/>
          <p:nvPr/>
        </p:nvSpPr>
        <p:spPr>
          <a:xfrm>
            <a:off x="8244408" y="2276872"/>
            <a:ext cx="899592"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Flecha derecha"/>
          <p:cNvSpPr/>
          <p:nvPr/>
        </p:nvSpPr>
        <p:spPr>
          <a:xfrm rot="565250">
            <a:off x="5362817" y="2148271"/>
            <a:ext cx="1166760"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2" name="1 Flecha izquierda"/>
          <p:cNvSpPr/>
          <p:nvPr/>
        </p:nvSpPr>
        <p:spPr>
          <a:xfrm>
            <a:off x="7596336" y="3114676"/>
            <a:ext cx="1368152"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1880792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ipe(down)">
                                      <p:cBhvr>
                                        <p:cTn id="43" dur="580">
                                          <p:stCondLst>
                                            <p:cond delay="0"/>
                                          </p:stCondLst>
                                        </p:cTn>
                                        <p:tgtEl>
                                          <p:spTgt spid="2"/>
                                        </p:tgtEl>
                                      </p:cBhvr>
                                    </p:animEffect>
                                    <p:anim calcmode="lin" valueType="num">
                                      <p:cBhvr>
                                        <p:cTn id="44"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49" dur="26">
                                          <p:stCondLst>
                                            <p:cond delay="650"/>
                                          </p:stCondLst>
                                        </p:cTn>
                                        <p:tgtEl>
                                          <p:spTgt spid="2"/>
                                        </p:tgtEl>
                                      </p:cBhvr>
                                      <p:to x="100000" y="60000"/>
                                    </p:animScale>
                                    <p:animScale>
                                      <p:cBhvr>
                                        <p:cTn id="50" dur="166" decel="50000">
                                          <p:stCondLst>
                                            <p:cond delay="676"/>
                                          </p:stCondLst>
                                        </p:cTn>
                                        <p:tgtEl>
                                          <p:spTgt spid="2"/>
                                        </p:tgtEl>
                                      </p:cBhvr>
                                      <p:to x="100000" y="100000"/>
                                    </p:animScale>
                                    <p:animScale>
                                      <p:cBhvr>
                                        <p:cTn id="51" dur="26">
                                          <p:stCondLst>
                                            <p:cond delay="1312"/>
                                          </p:stCondLst>
                                        </p:cTn>
                                        <p:tgtEl>
                                          <p:spTgt spid="2"/>
                                        </p:tgtEl>
                                      </p:cBhvr>
                                      <p:to x="100000" y="80000"/>
                                    </p:animScale>
                                    <p:animScale>
                                      <p:cBhvr>
                                        <p:cTn id="52" dur="166" decel="50000">
                                          <p:stCondLst>
                                            <p:cond delay="1338"/>
                                          </p:stCondLst>
                                        </p:cTn>
                                        <p:tgtEl>
                                          <p:spTgt spid="2"/>
                                        </p:tgtEl>
                                      </p:cBhvr>
                                      <p:to x="100000" y="100000"/>
                                    </p:animScale>
                                    <p:animScale>
                                      <p:cBhvr>
                                        <p:cTn id="53" dur="26">
                                          <p:stCondLst>
                                            <p:cond delay="1642"/>
                                          </p:stCondLst>
                                        </p:cTn>
                                        <p:tgtEl>
                                          <p:spTgt spid="2"/>
                                        </p:tgtEl>
                                      </p:cBhvr>
                                      <p:to x="100000" y="90000"/>
                                    </p:animScale>
                                    <p:animScale>
                                      <p:cBhvr>
                                        <p:cTn id="54" dur="166" decel="50000">
                                          <p:stCondLst>
                                            <p:cond delay="1668"/>
                                          </p:stCondLst>
                                        </p:cTn>
                                        <p:tgtEl>
                                          <p:spTgt spid="2"/>
                                        </p:tgtEl>
                                      </p:cBhvr>
                                      <p:to x="100000" y="100000"/>
                                    </p:animScale>
                                    <p:animScale>
                                      <p:cBhvr>
                                        <p:cTn id="55" dur="26">
                                          <p:stCondLst>
                                            <p:cond delay="1808"/>
                                          </p:stCondLst>
                                        </p:cTn>
                                        <p:tgtEl>
                                          <p:spTgt spid="2"/>
                                        </p:tgtEl>
                                      </p:cBhvr>
                                      <p:to x="100000" y="95000"/>
                                    </p:animScale>
                                    <p:animScale>
                                      <p:cBhvr>
                                        <p:cTn id="56"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3394720" cy="1143000"/>
          </a:xfrm>
        </p:spPr>
        <p:txBody>
          <a:bodyPr>
            <a:noAutofit/>
          </a:bodyPr>
          <a:lstStyle/>
          <a:p>
            <a:r>
              <a:rPr lang="es-CO" sz="2400" b="1" dirty="0" smtClean="0"/>
              <a:t>Imágenes de dioses paganos encontradas en sus </a:t>
            </a:r>
            <a:r>
              <a:rPr lang="es-CO" sz="2400" b="1" dirty="0"/>
              <a:t>t</a:t>
            </a:r>
            <a:r>
              <a:rPr lang="es-CO" sz="2400" b="1" dirty="0" smtClean="0"/>
              <a:t>emplos</a:t>
            </a:r>
            <a:endParaRPr lang="es-CO" sz="2400" b="1" dirty="0"/>
          </a:p>
        </p:txBody>
      </p:sp>
      <p:pic>
        <p:nvPicPr>
          <p:cNvPr id="1026" name="Picture 2" descr="http://absolut-india.com/wp-content/uploads/2008/12/templos-budist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468662"/>
            <a:ext cx="3672408" cy="3264594"/>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6" descr="data:image/jpeg;base64,/9j/4AAQSkZJRgABAQAAAQABAAD/2wCEAAkGBhQSERQUExQWFBUWFxgaGBgYGBoaIBkYFxcaGBccFxwaHCYeHBwjGRoeHy8gJCgpLC0sFx8xNTAqNSYrLCoBCQoKDgwOGg8PGiwkHyQsLCkvKTQsLCwpLCwsLCwsLCwsLCwsLCwsLCwsLCwsLCwsLCwsLCwsLCwsLCwsLCwsLP/AABEIAKABAAMBIgACEQEDEQH/xAAbAAADAQEBAQEAAAAAAAAAAAAEBQYDAgcBAP/EAEUQAAIBAgQEAwQHBgQFAwUAAAECEQMhAAQSMQUiQVEGE2EycYGRFCNCYnKhsQczUoLB0VOSovAVQ7Lh8RYkY4Ojs8LS/8QAGgEAAwEBAQEAAAAAAAAAAAAAAgMEBQEABv/EACoRAAICAQQCAgICAQUAAAAAAAECABEDBBIhMUFREyIyYXHwIwUUUpGh/9oADAMBAAIRAxEAPwD0unw+mCIHsiAL2HpglEt2x+0RHfGGc4gEVjuQJgY+PTG7H6iaJNTbyj0OPyG/rjrKnUswfcIMfLBFOgTcqVH3iB+k40E0OR6JijmAmIUCJ699/lgXK51KjMF1CDHNA+V8b16s/V0RDN7Tn7IPW/y+OMOFU1msnRapW4BgKoA/U39cWf7QAAObijkY9QgZZ59ifWR/Q47fL6RzST2Ww/mxrU4hTpe00CJuQJ6bEg4T5z9oGTT/AJ4BOr2VZidO+mBBjtOLhp8SdKIILt1PnDgfpdUEaTpW4HsjSGj3SSMPwrx7QPwAx563j2mtarUpI9QNpABIQ8iwWkSffbCvP/tEzVayaKMgwQhYxG6uzFDfqFHv6HqcdRrYHbsT0yoyDneoIG5JgD8RY2xL0/F2Wy7VJqhizlgKYLyOpkCLATvYX2x5vmGq1HapVdqjKp1ai0pAPMFLaSJG6wIIvYx8WkXaNB3AfQIWoJGkrYAOZUgd4gghhhtefUNdP2Jb579qsgilRdTG7FFPqVUBwYJFiw+QOJqv4hrMQJALRpO+oltNy55WLWLG0xJAKkCUuHNoTXBK1IRtuWW16h1kFWB/hY9RGNMxwQhKknlVwBFyutQGHqpSF7fVjvgd4JMYMKKOe4KtapVADVHKkkAkkaHKvpBCkBwSCpkW02CnHFLLEa9StrQgvTO2hjGoNA0EG8RMEb74a5jKU1FXW1/MBcHY6PrKjCO5Ukx3OPn/ABRNKwRMKwbfUAWQgxOohNNQjeMLd9vUYvdGZUMsQVgSJudtVIgFlYfxBWFvvHGrcGfRErqCFZa3NqK05PQkEEnponpgXMeNDUQVKClS6h1DXh/MWiFgbglmvudPpgarxqsJqBrKa7pYfu1+pywAvqNSsZvc+W0SMeZmJM5vBUGPKvDEY+aDCkmIuCKYGnf2p9d99zjhfJUsdOq4kSLi2tSWMXJpjsIHcTMJTrqA7irUy9LyQzjUUHkFKtY6o0mXAQGb36XxjwnLNUVUp0zVezVRutqhqFGadIV2A1ETy01i5Mi348meGTdwJSZrxHonRBjUG2AULTqVAqncNyqpB6kdxhb/AMdrERJlNLn1Z8v9ap99R6Qv/TBWR8IVlZnc05PMS3PedRLKoKGanMVJiERZInDnhHg2gzN5ymtDDTrLWlQ5MK0s0uTJJvJ3JJmbPjUX3G7Xkk/EyKioOeqFy50gGGagpYMwG31rCDvCNbnwVQ4XmfKREplQEUanhGHKVXlmTEsyiLM8mdKxcnIJQU+VUqUQ7AsAQ2ozEEOpLTHfpHTA4q3C6abgysujIS4lx+7YKvLtyHYjcEYWmrxsbriCcWUAkGTGW8PsJ11VBA5VpoRpKJppwXI9kM8Sp5mLGScG0+AUVYEoKtioDyQFVLAgEKVGlI5RcNbbDsZaxmgekGlWWL9NNRFafjjitSQQPrKdiSalBgJiLmnrtB3xW+pwlfpIhjzg/eOuF+M2pxTekpCgAeXC26cp5Y92PvDuLh+IVKoUgeXUOk78lKkT88KKfDxVH1dSjUHTTUCm/YPB/LH3heXenmGDDSDSzAv3anRVbjeT+mBytiIUjucwo33FeJV1PF9PWihZDGCdUaZjf54c0swGmAf8vy2mR648rdAVYdCV2I7jv+HtjFszUsDLRsQdJ+YAOAx6VcoJuCx2UJ601dLjUoI3BgR88YJWQsNLKxU3AK2/3OPLTnHM6qtT0XzHJ9xk4L4PxZ6FWmby7BT1MNVpg6id+XC30IxlT+51WJBqejuI5mhQPST6WNsKuMPqoVG2AWFWx6iT+KO3rjg12J53J2374Q+Jv+IVAy5ZqCLpb7LF2KgnSNXINW0riwvhxjaCICY3Y2QQJXKUFNWdgnKDqYhYG5uSOknCjN+McnTHPmlqkActOalz30SBjxxOICsnnsXdktUFRiS1OQp3sCJ0GP8AFU/ZOD8vwxizKNU03NIcuklKmpWKj7JV5YAbedjvyjGgvuUjSbjcvMz+1qkCy0aZcgwSzaBtOqBqfTBEHSBzCdOJrNeMM1VZij+UtVtRVFCsV7jmYvtulT4YleFE1CxUQsAAhZipSXSxpkXnmHIN1jc4b5bIM50FQCxJIUSrMCYdCuzCADFmt/E0dYG7MdgVF5nOZXWQzhnDgkGdcgFQWpltyDurCYFrQcdVV0sASvMSFqD93UgxpdSSFIPUQR1kGQYmUfyzqbSH1FjMA1F9mopXZ5+a6TuTjZwgN7lnUk6gfrkpqzDSFIJdVFxuKlQdML3ENzKLB6ECyOS80GLEEiDvRYEzoIvoi+kkjkf0wXS4LUez8hZNTggRqEinUAGzrBkjse+A/wD1AgrUkUHTVmoWB5lRV/NiF266R3OMOJ8TqPWby3IKKlESNQGsamYmblKQfm7ID9rCxu38dRbZAUjyjl1RBqOpiqovTenVU027nRrWT/AMC5rxFTGsU9J0NBMwFrUqdWra0HUabbbeaNsTOS4lUd2qDUUbMJVpKBJFOlUbQFH33cIB1Os9MY1cqxAVWWNNWKkgKWcxma7HpStoW3NHLecM2fcm5OcpqhHHEfGAqMhUaaTpVrENaAhqIiqBOm8RH8V7YEzPGqzmDUJRsvVq1IGnUQKiUSZuNSshjqWFpjAGR4d54CZdHcMFSQP3dFDqYudlqVHAP3V7zaq4R4Cqi7lKbNpk6i+nQQKSqE5WCCG3Xm0npgcmbHj/ACM8od24kquqmB7TMlBki5LZitqJAE82hWOo9NN8d0+HhKYFQqummUvfQarsXa5C+ZB8tRaYLGFUnHoeS8FUqZ1FqjsVABkJCncCASs7kaiTNzfB9HglGlHlUUU6fbCyRzRdmkz6ziVtenQjhpiebkXwvw9Vqfu6TFVKqq3AYqsIA7aeSmrMxdSCzOxEQNN9wbwJTqqFq0pG+sNOpgCqttpGkSERQVURERik4HllY6zJPqd+Uc3rihWkouBB7/374uxguNxk2XLt+ok7w/wy1HSA2sLEFrnrPpfUTYAfLAPiHILTJZVkkVSQB1CgrHZrRI6E4os5nAqkloKkm/YHErxTxBqdkUWg8xO50TA9b4XqCq4zZndOHdriam8nqCSBA5pkkW+WAEzzU9RWJqEEEkENARCac20EiPMawIIVahsNc4T7FwiqalYrZtJMU6SHo9V20gi4m18ZcEy5Lmq0BiAZUQKaRKrTnlB0Hk1WSnzNdr464wq7zLnfmobTyZGo1OdutME2nbzXN0n+GdR20rsOqnDyi623sXCCAqzqUqOnlkBvwlhuwg3J0NekiBSQkogEAlhJqQbkSZDNzHc74Yj7X+/sjEr5Ptx1OqTXMUZTPRUWk1mLAKZtUABHwYdRcbQTOGqrGqPuxFu4NhhWckCfKaBYNTMwVphuh6Gm0D0FSn2wVwbMNVZ1b94lnERMA84HYmRH2SrL0wORD2vU7vB5hL5FWCEiZuZE/ajrj4vCkDkqNBALArymZA6YJy9qaT/CP+r++OXfnYDfS3/VhZJA8wLPuCZykwvr1NtNRVfqerqSMLatPlANKkbmdOumx07wSxA7zEYOrNtc7kj4sRgd6o1Hf2T+RH9MGNRkXoxw0+MjkQJqNAmWWsgHVSlTp1JgxP8A5xwuQolkYVtGlk0q6MCT5qE7SCeyjvvjvNMdTfitHaBgfMtFRAP4ssb9yUM++cPTW5SVBPmC2jxG69RDl86uY+sR3DofaLEsjnYMJhl/0m4xd+FeLnMoSVKVKRC1Ab8wEyv3WFx8R0x5PVQZbMU6q+xVBRxAAvafnzehmMX3hXiYo5qqznkNAAxfmWuQv5ORPYjDGVbA8EWJZnXdhJrkSQ49RFPiWfSwVhrH4alEMY/mVR8cA8Q4+1M1VQ8yJSdDPtgmmSCBfTAY/HBXjDiGviGZdfZ8jQR1LaRTQW+1rMDExWzYWrq+waD0rXMLSNIkztNRRHpjYCjJRPqZW840oSk4LnKNCgoUlWFNKstMXLKxaOmp2HXlI6404n4jKa0psDUSiamsfxSjADtymSOmJahmXZNKgampJll33d5PSLg37TgwZapmcw5S6Nqo09C30UwoOhFBPsACSN3E9YYfZMTYFBZpn+K1WypQsxU0KQCyb1XqEzHc01Pwx9PEj58oAYq1CsAQ7hChKnaCYPwJxQZT9nNWpparFME8qlwYBgXjUOVAFUDqJJG2H2U/Z3RQaanOSD7A0yoAhdRmpBmWgqSZ74S+oxr2Y0AzzvK5xAVRIgIKeo8oKKSzATE+Y8s3XTAFzihynAK9YQabBPaJdTTDlySS2qG8s6BqVRdVCAgAk3mW4TSoOfKpJSJDEsq3JJAuZ1dT164yqmC9u09/+Zc4jya+/wAFjsWm556k1n+AqiAu7e1TDBAAdJdaTBmadRgwAAABI2EMs8a8NC5ry11aWoeaw1EjUKA0mBblGwgAfd2D/iWbHmIh66fjGYB/p+eB/F7sufTSBqOWbfr/AO2pkq0/ZN5w3T5XfloWbEqba8xFk/GmZoIIK1qaZelVKOo3LqpAKBY33vipyXjyiTFRWpMPKUmC6ayhdYI5hIPVfs4katCkMuhuDUpCQblaVN6QCn15nPywTnqZ8960xqzlCqPdSRjaOnMV3HsnDsmDHlNMImjjsrL6hxZXp66ZDgxGkhvU+z1v2Huxoa/1ir05pAgmxg+pvbER4JywWuFekjmo9ZbiAJam4vEwNREHVix4F5lbPZimFphMufL0nUIYoDIaSNJc/wABxA2h/wAm1Yw6gBee56BwagFQDrAN97qJ9d++D6u28euFNLOrSBD03QKQNQ5wfUlZYDpzAYJzmZMEIGDRIMGP0xtpSLUxyCxk5xau7MU1EANLR0AJmOsmLes4T5yvUpOUq6CpTzKSosFXRjqpiLsXp3vcsmGSyxqFxLHlta5B6bzLAX26YS8cq1Hq0UprqrAtUiSNKIDEn+EkQQfaLi4ucYTZDkyETVAFCA8fyL0csTUZGV6qtUUTrYhTpp3MQXbsI3xr4fpNUVi8FAeb/wCR93c/dLCw7LTGyjGPEBrpoCKiy6065IpqadQAyhhNWlrMOYg8pmMVvh3g58tVIgDWttoBUL+RPwAwzJjZ12id3hVLmfKCmUXclu/4j/Q/LHSt7V5vPzUxh4vDtJYgCenxJ/vhHWommBJAZmhVJjUzAqg+OJX0pAuDjzBjB+K6VTK1p9mstN7fYrqaB/1NT/y4FfOrTzSVQQbeXWA7kgSw9yhrdhjlg1VvIYqFRUaoQGDBncDLgeYAZLozG21P1GFnGqDfSQSbO9OlU6f8ivL9rq4+KHBjgBDwZ5FBYj3LUwaFPrLLM++TPrjnN5TXXZRaaRE/zD++FfC8+Xy2XYgksqE/i0gt+c4ZUq0Zlj3Q/C6/2xMaJ5gbCp4ibNLziOhK/HXgMrCn8JH5Lhujjy27+fb4tMYV16nMAPUf0/phD1fEtxOTwZwU1E9i39jgLN0+dDO/0ePgyDDIMAh/GI+S/wB8DZ/egN/3X6r/AGwCn7L/ADHAWZ4zV4s2ZrimBCs40yfZ3E/6j8hj0Dh2cWHrvIQ8iruzydRCILsxIAA/ESYEjbhvhTKUqkpSGoCxZmJNrzLaflh3TyqWqBEDEaSwVdUTMSBONHLrsLVsU0ISjKiMrHljd/qeeVuF5jMVNVNCWqPNpIWLKdVgdAMAzBZj2w84D+zZdQao5IXToCEEwrTfUCoBJkgg9p3xa5SiSASIEmB8/wC+GOWyxVNZAg7XHef1ws/6jlYfQUJI2NV5J5iDIeCsrTgCgjQZlwHYyeaS83I922H+T4RTooBTRUVyoOhVUGLwQu+53n0jBVUJ5E21lh1vM41q5lfJpiRIYW91sKOV3/IydmPYE4bLtoDGwOMqmWOoHoREiN7f2wQ2d+rVbWI+WCM1WUtTA6m+PAThZwYhzA5lnqP/AN1H9cKONMV1dCVHyOsk/nim4pk9NVY6gfqP6/pic8W5fQp1XP1Qm/UVJn5YYE5lmnZSw/cjc7mC1bLwCCydfWukfG2GX7Qac5o2uaLj55VLfINgKpROvLMRI+rHwNZLjDbxXlvNzqpOnWumexOUIVj7yYPvONLAehGagfev72JIZ5y61Hc3+jLJHZoDfqfywRx3U4rsQVKGgdA+yvltqUe46v8AKe+CPoimiz1AdARUYDsz6n+Uj5Y5z9Up9IWNVTRTV+xZaTtb0kCfTF6lSbEgJO0/wIz8LvNeiTykZqspHqAk/AMCPhhlSzlReIZgUKml2ztRT2K+SBB+Mn4DCnwUpOZoqSSVr1Wb1LF5/MTir4L4VqPxDM1GtT+lOwIIB9lhbrqvtgq/yXEMaFn1PS6QJ6ECB1/TtgLjPCUqrMQwBhgSCIEi4M74YMTpMbxifyfH6pSv51I0mogy2pSrEAtygXiI+eGki6kaA9iQGY8V1srXZUK1kbSQHHMWbSFUMgnUzsoBYHpJth9k84PMzDsqofMBYlpKrTXQjJpDSsahpMm5ERiX8NUhm88jtGmmRmGnbUF0ZdCPxHV/9LDvhyKcxnFMnQVIJN9NQhxfvJZT8cZmtTGG+nfmX4jd2J1xTiFJmVkhqSuRK82pFoVGbTAI0+aUAYGJgbWx6DwXK+XTCkyIBFoPx9wi/ecStHhhr5sMqrTpBSNSDTUYqd9YvpDSB3xSUaFamQBU8xINnUBhAtDqAPmvx6F+kA23J858RoUxDeOaxHLJGzDSQrFluIJBAbosi5xSvxwKPrUel3aNaj+ddQH80Yk/GGdSrUy602DLUKy6spELWRhBkidKuJ7Bu+G6heOIGD84H4FrmrSrFwZatTswIPlikppkzLeyI36e+d+Ncw1AXqJWp6SPtmm7p1sVZX+D414RVH02tT1am+j0bnSL06ldIAXTuHPToMBeJc4tAEtMebTdYEtrOtKoUdSQ6H+YnpjDdd+bd7EuT8jXuYZHOAgQTAqVAB6K8D8sNRmIqVD923wP/bCPhVIqilxzO5dvQuxlR7gAD6rhhVY8x9I98q23rOJcnB2zTOIVc2p5iAAdzUJ/Pf8ALAmXBLA+rH8p/U4yrZkQI3DflJwOc0e94aP8gws9Tq46hz+xP3p/NBjOsJFM/h/0n/tjunBoz2Bt62P9vlj8tSRR9WA+B3wkH7D+Z7qIeGZyXg7w3yCknFM2WK5ak5+1Hwsf7Yi8m0VpBB5X/OmcWGVzxfJ0VP2DHvnXB+GDbGALEbqrLrUbPTAy1M9b/nj6tUtTWmBOkFoGBUrsyqgBNht6icNMjxSlSphRpNWDCMQGMEat/Qz8MFjTe4BNAzKy2q1Vm4Flcg9RwlwBuR0j/cYNyeSXWxYgIs3mIIOmD2vgDO+KRRZ9NxOlnA/dsSDT1CLggxbrhfxPijuDVpkohfTpa61Q5ipKmNmkAgidHrirEqgAnu54jIzehKXOZEGqBMeyYHcbRjLiGUZKlMiSQT774nzxasiLXWHZm1NT6w4C6UHRhax2IOGPD/FglPMDBfYRmEfWKL6iTaWBA7nBjGm2h3f/AFB+PIteYTxSowzFMtsAvzmf0k4UeMyHYgbDRce5pw64hXNcrTVYqCCwvymIjb1nfphJxLKOjFXG4BHrYj/fvwBAxn3HaYAsp6odSez9IaaAHR6c/wAtacC+M65Gao6Ls1MgDuxyyEari0AD44acSp8qx/j01+dUH9MTHjmsw4nSXdRl1PuP0ciZ+A+WLtKCz1KdTk27f75EHWtr89I8sNTBXY3NWQrH1KAfHGebTzKdcEWC02ABixo6NPwC44aoFmo0MAh1L6LXqAg23I2I7YJ4ih+ukyT5UmNMMUI9noSxLQejDtjTFK1SPsD+I48JIBnaJliWzFQGZgkkmbjuDfbHrnBCJqkf4jADoADcn1x5B4KyzVOJUoPLTd6pJ6c1QfMyAB7+2Pa8lw9KerSI1Elt7km++HAG+Zm5iAIXUFpxEftK4gyZY04IWrqDvHsIAJC/ebFlmcyFUzJsTAuSPT19MeZ+LeKNmm1qh8jL1BqDX1VdcKAvtEKQC0A9VEnHXcKLM5hQswE58IZVqIzYqBUqFctXCrJ0o5dNAJ3CgR6Tg3w+n/uc6T0AG38OZqD+2EPD6td801QsKqVqFeiGDTDACrSDRdTrBABANjtOH/h7MCoc1USNFQI6n8RLMDfo0/P0xi5SN4YepoMpUODLKlXgIRzEwPQbgk4IynFEfTB9rVpBBBIQgMdtrj54QPxOlq8gMWLkER0li8SLCwuJm+GGWqDzZtyIVHoDpJ/NcU4tSF4kTYyeY4qVABJMeuITxbwlDmEfyQwIi0BS2o3cKQSdDMB3kzigpytCoBeJCz81nE5Wz7kUlqIQwKlzIOz6ViO5xzPqQy8Rmnx01mB8N4UtPPUa1NQoalXRgJ20Ua1M3J6k26SI2wT4gyjVjSNNgCefYHdF6EfoVPrghamjMqlop0XPyWisx7hGM8mTVqKqi9KmJtbUUpAAGd4Lf5fXGcdzsAouhKsX0beYnqJVpjSyBrA6kbSZm401DHyY4yrVenss0EBgUNpPstc79JxVNR0mJtYdvf6flgLyEcwygxPQR8iCPkBhDqL5FGXplvkcydg6dry3vM7W3xkAbdzJ/LFHU4ArSUdkM+8f5Dyj4AYW5zg9ZR7IYdCLH/8An9PfhLLfUoXUJ54heQHKB01r+in9TjLK2Sn6afyGB6GbFNTqlTqEeYNMkafZJOk7dDjY1Y0TYWHpMfl8cJCMG5EQB3JDLUWFVReGBg+nlgfqTij4PUJZQduW3xP9zjE0Yde9hPpGP2ROmqo9R/1DDPk+RZZko8yl8N8ZprTZm9tVB0xcrZLe5iMDeL6lGqrso1+Xr1EAyNMEgfAAGNgcIUB0BgSpSoAWDFYQumq4vBgf5cG8IqJBCOlUK1nWeZTDHVPtHeT6HFAasaj1M5sIXJuM78vXSqLSI2MPrDgsQjqdQkHtvvgarnzUpor6AzVWdabNqXQGK6HBggC9iJ9k9Jx8ouaR8uUAayH2CQxPK08kqBvHMIJuca52uD5VSiQKrVVpiNJPODysN/UhtotbBqrE8DuHwO5ymfkJpKatRfSZ0sVZppLEnUmrbeFBNoOC+IlClNHKw9QKS8KJUs/MdhOmJ9RgOnn1pUHrHnZtTMbFizOywR0ALAfAY+5zJM1ZlcEadEAn2dDMSNI9rXYTbRA3x1TTWeAP/ZxuI58N8WoUNyBrB0mDDEA9d1mftHBPiLiyVNIUXBlvulluvw/ric43WpgaHYBV35mBJH2VZQSG0gNEdfvHBNIxSDOzFyZY1GJMxtJvZYsB1ODJPx1XZi0xL8wceINxQyiR/j0vT7YPXCXx/l2XNpAuaIBvcjy2AAjf2cOOIVOVW0t5aujl4lQEYEgnpOw1QJmThd45oValRaqK7yEGpRq0mmGHNcnmDXIt8MU6UkMLnczAtc2yH7Pa+YRm10qalCt2YnWKhYgASoWGKlh1xO52mR56udTBUBOo2amlQMBN5JRRPc4teFZRxlxUq1aoFSvoFBXCqq1avKYCl1aYkBh0viN4nTBfNaQQVWLDoGZSDN5m5PrjWPLVJEJayY94WyJmKCqJZ6ldm7iTWejO1lUE+nmjfHrtNHmTK3MxuQNj6Y8X4DniudQyTNZp/CUZoB6dPkMe0ZfOyCRtMn3noMexgqxBPUkzXS8TDiiPUQqlVqTGObSLKfaC9m7G8YRcb4RTSggpjy9L0kBm4Xzb8xmZ1MeaQSdsUWYzUn+a3v2xNeMOJaUSmrBWZgwJtamdR5jyhjsNVpIxJqMncPAhsRB9CanmNRUN5ZUlkIpvDKLMpOhhpncg9o2xpwynoFdEhppgaWGkDU78pEA9d7dN9zktA6mBMyRqGzACw5eYbTLCVMmI2xrwplmoxNmpTF4ULVq7yTJG5M9cZ68maGXhbmmQlK6gqQyyFQLpPMA1VjTsoAsoa/skBjqGHvDs2rQwYHULEGx/D3Hr2IPWxFektcDUFcNBWykbSSrCJ7yCremF2e8PQpZHItHOSCBOrleNSif4wd41Xw3JpW4YSIZgeGjLz4pm95H5HC7jFUCizGJBQxb7L6h7pM/IYAOZqUxpcEGXIVuoEBFpmSpvP2jeBaSAk4tVqNWYDWEZkNQAAgGmpIBLdJJ+GIvicHaT1KkQMAR7uU+cIGaq1mPImXGo9hqFQm3XSMJ+DZzM0U80IKq1grsqe0jG2kIeZioTRK6jCzpOGHEnGpkYxqNMQY5ylNIWOxaJGMG4u+kqJM6Syq1wpUH2janHKCTudXUzhgyvjP0g1uUTRfFDVQlOmoao5gHmAWI8wsCJULKrzQSXmBEYbUuGlXMkm3tGL+sDbE9wFnbMI4ioV1EKhhViQ2gGNbAlhzHqYGLXLVFcGJkbyCCPeCMUBVyruYcwXY4zUWmgVwwy1OVB64IakI2x+2EYkGHaeILZNwqCZnhdN5lRfqAAZ/33nCHN+D0BJpMUgzAMbdLSse9cU04yzVcKt+to747c8jsvUgXHMPfjmjS552sf/OPkXHof6HGymSo62/PGWDU3urE6yOxH3vn36ddsCaGolU5dDVE5zY6VkhG5YHMfa2Ck77YOpnb3j8zjutRDypAIJEzG2H432nnqSP8AYzJ0p1VKP5dXS8aTpYTIuP4hfc/K2F2dyNNGQtz0zUHLUGoWuBJXWBHrKmIBEjBq0zRV/JCBWUhg2oAGDLDSLgSW0nTzEmZOFyUC1XL+Y9QOtTTqlGCB7oSNABupTUYII6zjRxKeGU8Qb4+0MTKIwB0habEFaYUAQCYBi5kxIBN9NyQTjWtnlohQCoLkBWaWXXzGajCbD336TjSh4ZLVKqUqzaCZao5J+sqFy4CWHsFWUbKYN8OeHeF7qa7JUCLCoKYVQbSxBklpAiTyxa98EuIFrJiTmG0VEHBOAVq5V35BSeUeBLnSQGs0QNTWjcgz9kVHD/D1NDqMu1zqbcEmbfHDKqkG1vd+mP0nphmRhuiNx8TmoAqmwA9w67j3HEX+0ymwyL6AYFNjymAEFSiGVojlZT07Yrs2xjGPEcmtbL16bAw9B1MdAxGo/kD8MewEnIDF5Qdk8f4XUL0wRp8yqoRZBlZrJT1kgREtq1GDKjD3jvBvo2dq03U1VZEe4KuwZiGKMslX1MTMG6iRBnCrh3B61LKatKEImsFGVg4RhVNwS2qBEXvFsew8bzlA0zXZg6+Uz0wo1GACxdYvEAbwBBxp1w1HzPO2xk9VJDgvhekrkrqZgwPMbppUpApixlTEEgTMEzi04X4gofRkJIQhb0+oaJPx/rI6Y8Y8NeJKwbUzMGALLUUXqKWPt0yQKqyCbEMCBcxiuyXEy2tyyt0YgTZaVKWYyqp1u7JBJ3xErPjYk8ws2HcbPUY1a2ZBatTqatRGuixgifZFNt0vEqR7zGGfktVpMXIcMZ0xCiNtI3jVqgyDEYRec1ibSbEjVeCW0LYEyOiiP4jiv4PlppDeNCgA9BAIHqbm+JuTamEzBKYyVbhoHs8w3Ct9nvoadSmexOO8ueZ51EqiWaJgazBgAH079cN8xkGBgXA9PXANQFarqbTTP5K398TAkcyl2Vl4g1PLICxpN9EM8wClqDR/i0jekPUcnWZw0PiDyBObU0LEiqrM9KoIkeVVF6fojbzYHC6plXDWhwDsTDD8LC/wwIniA02ZFYqTI0MArSeoRyKdRpvKlGMfaNsaGHVMOGkWXR0bWEcXqvmELuop0jellmlGrNqlWrECaanfTbV1IwqpKdSyxR/M9hhAggsxpqZ0RKrCuVgzO8D1a7FHn65f+YyaldTG9Tl1z92qLbT2E4NlNNWnUWozoWMAhgw0pJBBkC0WBvhTsSTcrw6baLJlXxGkxruJIBKeyQWJ0jbUNNPYcwJ27wMN8jwimEAcqomQgusnqdXNUb77fIYX5ufMZguoiqi6bgz5cypBlfd7OCDTiTV0kgXU+yoNx5pAv+AAAmLHcRm91eJM4HFQ3wtlgFXYkvmTO/K1Woy37Qw+eKNqe+JXJV3FZCASQRY2Yqd+XZEAuAb98WDbY1tMAU5kWWw3MDYYxcY2d8B5vN6B69sTZiB1GICeBP1euFF9+2E+YrSwM3n9cfa9csTOMSLgn0/LGaTQ4mlixBRZ7k0o5l/30OOkPMh+8g/MYHSrMAXkwCAQCR0lhEx0E+/DHLcBq1JJIppaIkMCpHQX/MYmTC7d8S/JmRZimbFpuZFhcwCbx/XGuWyz1pKiFIPNYx06wo+eKDh3h+nTFxrMzzbTESARbbDlRYYsTGq/uQPqP+IkhnuHU8vS8yt9YxZUVBBDVXaFCF/ZEbkRYH3YnaXE1zNehoKsZ0uqgqtNIkyCC16jBQXuxkjTi68R8A+lUwASpR6dRI21U2MCRcT36WMHYyuUyT06hNTLUwelQE820ghVI5mJ2CizHSsmbQ6qvUDGWyXZ5jLhebfKmrShGNNtbKqxyMeVkaTLTKlXg8vaMVeXcEAjYjCGlwUZpfrAFBiURWQWYAByYkC9lAPWb4pMvlQqqOwA+Qx5K7kzMsxrDmGPmm+CKy7YyrrtgMvc4rXxMK1ORiW8ZeJEy9J6TA66tCsFI6SpVSf5p92kd8VjbYj/AB8yvRakqF65outOFnSKlSlr1HZZVJvuNXrg9OfvGGyKnl/hPLMaYIfToaRNtJMSdRjcgCADj0Pwxll+g1UCEIpqqQ1zBSSJ7AsfTm2xJcF4G609AVjLTAGrdbHlmObXvNgvpix4WGy+QzRqxSapUhdbAwzU1U6mPKOpH2RF43xZkY3xKGQKi3JzNcFVaBpwGKUBpJ6EPmGUjqIttim8PcJRxUFQaj59MONT6dVRVgopPKwUe0ZIN1jCZq2sNTjS5BTQ3KwJkAUma59ufJqX5joczOG3hbOt9eSCD9Iokg2jSo5SDcH7tzeMTsW2ndCz7mT6x9m+EinUy4GxqnuZ+pq7k3Jvub4o+FJFJPRQP9IxK53iLs6FmOoE6FUXDEEHSn8UE3cwBMKMVXCP3Sg2IF7ztbfrgdHwefUgyliouE+UDiU48dOaBi3lsP8A7bk/oPfiyIjERxagp4lBuHS4IB9mg5tIsQYM/ePfDs+MFeIGJhZuH18qy3FwTgbPcLStT0VUDqbQd/hilp0pQe4foMC18liJsZXqVLqd3Bkb/wCkTTIKaqoUQoY/WIP/AI6ntAekx6Y5ZfZIN9YBmUIsfaX2Z9RiwansMJvEiAIrxcVBe+2k798ATu7jkezU/LVIeoFbSXKGBGskKJibKO7dOmCcnli5EECJg9FJ9rRN3eftnfH7huUDu8kxFORtP1Y3Pb0w9CQIFgLAemAJMlyEXxM8jlVp2UR3m5Pqx6zhg9W2MKQxnm80FHQ4vRtqSZgWafq+YCC9z2wjzFQkknHVWqWufh6e7AaA6mmYtBPpa2I8zXNDDh2cmda4xw9W49MauwnHHl9d8SS2F08giWVALX9fj/4wTTIn37+pxyB8cfCt59T+WKlVnNEzPJ4hgjH0HGNCYvjVMH8NRRmqg4U8Xytgex/rhuDjHO09SnANjnkYqbE+ZGmFXuSMFDGdFLDGuKE7EW3c+Hb44yrC2NsfiMOZC04DRgTC2Fef4HNRaodlDeWHQAEPocimx6rpmJG83FsPHW2FvHKNRqS+U+llqKZmARBsxgwJvscFjw7WBnXZq4jReDUTVcmkkwt4jeexjpgXxPw1HohNI09ItB2t06xN99jsRUqZ9GnSlXUonYHUJFjygC87Xg42PDKp5q7qSykaFBgNIMgz6bfnizU18RqTYyfkBbqeZcQ4S1LlZfNo3QaQA9MTIFIndZn6lyVMnRGwZeG1cqT5odVYBXWS5XSo0aWIdGWbywiw5gIDcMAtTXfeVP2gDBt1Enr64GoZM1mdKUU6TNzMWOnlVZgbueWIEA/xWxlvlZlAM23ChT6mvDuetUpiwVlUkm5bQraXI0kgarIoCi9ji34blNCxMk3/ANgWHwxGcU8MUTTZKVVkfpUB5uxA9I6Yx4F4trZN1o54fVmFSsvsjSDep1BMYbp2VXu+ZLlxF1tJ6S3s4h+J02+nhyvLzBTIvNEp89UDTv1xWji1NqYcMChEhpsRtI73t7yO+FKZpaj6lMiCJv03jus4o1RFgCR6cVdxjlCdCgiCAJEzgl8vK44ylPkU98HgY7hw7jzFZGAPEUVcqQTbbCDxYv8A7b3N/Rv74sswLH3YlfFjRlSQpbmFlAJv6EjpfC82m2dSnTZbZb9zXgye3/J/+FB/TDZMJ/DlfUpNwCtMiReGpCPfg/N5sKPXEW3z5hEWaE6zWaC+/oMKajMZJuY/TbGlW99/XA5ZrEbG3uwJPuV4sYXmfhO5tI27YxeegxvTQm5x3p0264Ax+6uIEaRxtSJWPXHatfH5qVrG8HC6hMxIow6mtpx2d/if0GMkcRjs1IkeuNDEBuMzC87pHbGwxxlAJWep/qcHPlwS5HQiPlh2zcTUW2QA1MEx9cY/K1sfCcRkQgZ2mOsc08fUNie2G41gmfRjtRbHC1RpPc46VpxYixZnyqlxgRkkj3z8BvjbN1Co1AM5AsqkSfdqt8zibzvilfsKwbUykMrAqdMwwHWYhLahcEjHMhoXGIC3EoKtCjRkkmmBAhSwBnaQD0wk4l4jLkrSUAhWvZiR0nqLX+IwIMlXrEPW5JIiQC5Hs7bILepv/MdaJUIAoAHzkSRc9T64ny5T1HafCCbMC4fkZkuFYEgadwRqvPUm221gcHV7VGEnoY79CPlj6tMLdbEX37Xwp41Ubl0gliZlSZHXpHyxnhd70epftO642ZwRG592BGNOoaisNSimZG+ogiALGcJ8mMxWJAZggPOxlQikbknSSY2IthlR4ZCqqBmcgDzIDGbkmkGGlJMzUeIEQDIxQMf7gZMgVeIr/wCBqtYeWrgVGCwrHSoEqagB2ZFZ9Ki01A26iLXKZcrAgKAsKAIgbafcMIeHqaeZWnoYBaqjUGLKTpN21Cdd9M2kREDFXV3HbFJtlF+JK55qM8r+7XBYwBRaKcTg0GwxoYDMtx9pzmPZOIzxnmYy4HWSfWykGPgRivzVSFOJfiWQSrGsSQeUixE73NiPQ4Rqn5Er0go2fBg/h2poo0xF/o+WH8wpGR8Iwex67mMYUqQXbsPcABEe/wBcbKcQGWhKNz8iyN/+2M2o3kXtj6zi5+OOaVTVcGQdom4wlhDn1X+eOczVAEn9Cf0xoQBJ+OPmmRGAIudHuL66GY2tYbTjqg7XJWOgHftfH6pkgGBBMzJnsO2NAARO8kH/AGOmBjibE//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2" name="Picture 8" descr="http://4.bp.blogspot.com/_bJnGF_WmPSU/R-l8DheqISI/AAAAAAAACBY/nxVLeXplbUQ/s320/SANCT_S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2468662"/>
            <a:ext cx="4752528" cy="326459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211960" y="160338"/>
            <a:ext cx="4748688" cy="2308324"/>
          </a:xfrm>
          <a:prstGeom prst="rect">
            <a:avLst/>
          </a:prstGeom>
        </p:spPr>
        <p:txBody>
          <a:bodyPr wrap="square">
            <a:spAutoFit/>
          </a:bodyPr>
          <a:lstStyle/>
          <a:p>
            <a:pPr algn="ctr"/>
            <a:r>
              <a:rPr lang="es-CO" sz="2400" b="1" dirty="0"/>
              <a:t>El Santuario no era en forma de torre, tenía figuras de ángeles en sus cortinas y dos ángeles de oro, pero no era para que los </a:t>
            </a:r>
            <a:r>
              <a:rPr lang="es-CO" sz="2400" b="1" dirty="0" smtClean="0"/>
              <a:t>adoraran sino un símbolo se su presencia en el Santuario celestial.</a:t>
            </a:r>
            <a:endParaRPr lang="es-CO" sz="2400" b="1" dirty="0">
              <a:solidFill>
                <a:srgbClr val="FF0000"/>
              </a:solidFill>
            </a:endParaRPr>
          </a:p>
        </p:txBody>
      </p:sp>
      <p:sp>
        <p:nvSpPr>
          <p:cNvPr id="3" name="2 Rectángulo"/>
          <p:cNvSpPr/>
          <p:nvPr/>
        </p:nvSpPr>
        <p:spPr>
          <a:xfrm>
            <a:off x="288453" y="5733256"/>
            <a:ext cx="8652672" cy="1200329"/>
          </a:xfrm>
          <a:prstGeom prst="rect">
            <a:avLst/>
          </a:prstGeom>
        </p:spPr>
        <p:txBody>
          <a:bodyPr wrap="square">
            <a:spAutoFit/>
          </a:bodyPr>
          <a:lstStyle/>
          <a:p>
            <a:pPr algn="ctr"/>
            <a:r>
              <a:rPr lang="es-CO" sz="2400" b="1" dirty="0" smtClean="0">
                <a:solidFill>
                  <a:srgbClr val="FF0000"/>
                </a:solidFill>
              </a:rPr>
              <a:t>Lea Apoc.19:10 donde el ángel se niega a ser adorado por el apóstol Juan, y en Apoc. 14:7 nos dice a quién es el único que se debe adorar.</a:t>
            </a:r>
            <a:endParaRPr lang="es-CO" sz="2400" b="1" dirty="0">
              <a:solidFill>
                <a:srgbClr val="FF0000"/>
              </a:solidFill>
            </a:endParaRPr>
          </a:p>
        </p:txBody>
      </p:sp>
    </p:spTree>
    <p:extLst>
      <p:ext uri="{BB962C8B-B14F-4D97-AF65-F5344CB8AC3E}">
        <p14:creationId xmlns:p14="http://schemas.microsoft.com/office/powerpoint/2010/main" val="559857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1032"/>
                                        </p:tgtEl>
                                        <p:attrNameLst>
                                          <p:attrName>style.visibility</p:attrName>
                                        </p:attrNameLst>
                                      </p:cBhvr>
                                      <p:to>
                                        <p:strVal val="visible"/>
                                      </p:to>
                                    </p:set>
                                    <p:anim calcmode="lin" valueType="num">
                                      <p:cBhvr>
                                        <p:cTn id="14" dur="1000" fill="hold"/>
                                        <p:tgtEl>
                                          <p:spTgt spid="1032"/>
                                        </p:tgtEl>
                                        <p:attrNameLst>
                                          <p:attrName>ppt_w</p:attrName>
                                        </p:attrNameLst>
                                      </p:cBhvr>
                                      <p:tavLst>
                                        <p:tav tm="0">
                                          <p:val>
                                            <p:fltVal val="0"/>
                                          </p:val>
                                        </p:tav>
                                        <p:tav tm="100000">
                                          <p:val>
                                            <p:strVal val="#ppt_w"/>
                                          </p:val>
                                        </p:tav>
                                      </p:tavLst>
                                    </p:anim>
                                    <p:anim calcmode="lin" valueType="num">
                                      <p:cBhvr>
                                        <p:cTn id="15" dur="1000" fill="hold"/>
                                        <p:tgtEl>
                                          <p:spTgt spid="1032"/>
                                        </p:tgtEl>
                                        <p:attrNameLst>
                                          <p:attrName>ppt_h</p:attrName>
                                        </p:attrNameLst>
                                      </p:cBhvr>
                                      <p:tavLst>
                                        <p:tav tm="0">
                                          <p:val>
                                            <p:fltVal val="0"/>
                                          </p:val>
                                        </p:tav>
                                        <p:tav tm="100000">
                                          <p:val>
                                            <p:strVal val="#ppt_h"/>
                                          </p:val>
                                        </p:tav>
                                      </p:tavLst>
                                    </p:anim>
                                    <p:anim calcmode="lin" valueType="num">
                                      <p:cBhvr>
                                        <p:cTn id="16" dur="1000" fill="hold"/>
                                        <p:tgtEl>
                                          <p:spTgt spid="1032"/>
                                        </p:tgtEl>
                                        <p:attrNameLst>
                                          <p:attrName>style.rotation</p:attrName>
                                        </p:attrNameLst>
                                      </p:cBhvr>
                                      <p:tavLst>
                                        <p:tav tm="0">
                                          <p:val>
                                            <p:fltVal val="90"/>
                                          </p:val>
                                        </p:tav>
                                        <p:tav tm="100000">
                                          <p:val>
                                            <p:fltVal val="0"/>
                                          </p:val>
                                        </p:tav>
                                      </p:tavLst>
                                    </p:anim>
                                    <p:animEffect transition="in" filter="fade">
                                      <p:cBhvr>
                                        <p:cTn id="17" dur="1000"/>
                                        <p:tgtEl>
                                          <p:spTgt spid="103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1000" fill="hold"/>
                                        <p:tgtEl>
                                          <p:spTgt spid="3"/>
                                        </p:tgtEl>
                                        <p:attrNameLst>
                                          <p:attrName>ppt_w</p:attrName>
                                        </p:attrNameLst>
                                      </p:cBhvr>
                                      <p:tavLst>
                                        <p:tav tm="0">
                                          <p:val>
                                            <p:fltVal val="0"/>
                                          </p:val>
                                        </p:tav>
                                        <p:tav tm="100000">
                                          <p:val>
                                            <p:strVal val="#ppt_w"/>
                                          </p:val>
                                        </p:tav>
                                      </p:tavLst>
                                    </p:anim>
                                    <p:anim calcmode="lin" valueType="num">
                                      <p:cBhvr>
                                        <p:cTn id="30" dur="1000" fill="hold"/>
                                        <p:tgtEl>
                                          <p:spTgt spid="3"/>
                                        </p:tgtEl>
                                        <p:attrNameLst>
                                          <p:attrName>ppt_h</p:attrName>
                                        </p:attrNameLst>
                                      </p:cBhvr>
                                      <p:tavLst>
                                        <p:tav tm="0">
                                          <p:val>
                                            <p:fltVal val="0"/>
                                          </p:val>
                                        </p:tav>
                                        <p:tav tm="100000">
                                          <p:val>
                                            <p:strVal val="#ppt_h"/>
                                          </p:val>
                                        </p:tav>
                                      </p:tavLst>
                                    </p:anim>
                                    <p:anim calcmode="lin" valueType="num">
                                      <p:cBhvr>
                                        <p:cTn id="31" dur="1000" fill="hold"/>
                                        <p:tgtEl>
                                          <p:spTgt spid="3"/>
                                        </p:tgtEl>
                                        <p:attrNameLst>
                                          <p:attrName>style.rotation</p:attrName>
                                        </p:attrNameLst>
                                      </p:cBhvr>
                                      <p:tavLst>
                                        <p:tav tm="0">
                                          <p:val>
                                            <p:fltVal val="90"/>
                                          </p:val>
                                        </p:tav>
                                        <p:tav tm="100000">
                                          <p:val>
                                            <p:fltVal val="0"/>
                                          </p:val>
                                        </p:tav>
                                      </p:tavLst>
                                    </p:anim>
                                    <p:animEffect transition="in" filter="fade">
                                      <p:cBhvr>
                                        <p:cTn id="3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Observe la Basílica de San Pedro en Roma, torre he imágenes.</a:t>
            </a:r>
            <a:endParaRPr lang="es-CO" dirty="0"/>
          </a:p>
        </p:txBody>
      </p:sp>
      <p:sp>
        <p:nvSpPr>
          <p:cNvPr id="4" name="AutoShape 2" descr="http://locuraviajes.com/blog/wp-content/uploads/2009/11/Iglesias_de_Roma_1_Basilica_de_San_Pedro.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locuraviajes.com/blog/wp-content/uploads/2009/11/Iglesias_de_Roma_1_Basilica_de_San_Pedr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1484784"/>
            <a:ext cx="8808913" cy="5112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035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p:cTn id="7" dur="1000" fill="hold"/>
                                        <p:tgtEl>
                                          <p:spTgt spid="2052"/>
                                        </p:tgtEl>
                                        <p:attrNameLst>
                                          <p:attrName>ppt_w</p:attrName>
                                        </p:attrNameLst>
                                      </p:cBhvr>
                                      <p:tavLst>
                                        <p:tav tm="0">
                                          <p:val>
                                            <p:fltVal val="0"/>
                                          </p:val>
                                        </p:tav>
                                        <p:tav tm="100000">
                                          <p:val>
                                            <p:strVal val="#ppt_w"/>
                                          </p:val>
                                        </p:tav>
                                      </p:tavLst>
                                    </p:anim>
                                    <p:anim calcmode="lin" valueType="num">
                                      <p:cBhvr>
                                        <p:cTn id="8" dur="1000" fill="hold"/>
                                        <p:tgtEl>
                                          <p:spTgt spid="2052"/>
                                        </p:tgtEl>
                                        <p:attrNameLst>
                                          <p:attrName>ppt_h</p:attrName>
                                        </p:attrNameLst>
                                      </p:cBhvr>
                                      <p:tavLst>
                                        <p:tav tm="0">
                                          <p:val>
                                            <p:fltVal val="0"/>
                                          </p:val>
                                        </p:tav>
                                        <p:tav tm="100000">
                                          <p:val>
                                            <p:strVal val="#ppt_h"/>
                                          </p:val>
                                        </p:tav>
                                      </p:tavLst>
                                    </p:anim>
                                    <p:anim calcmode="lin" valueType="num">
                                      <p:cBhvr>
                                        <p:cTn id="9" dur="1000" fill="hold"/>
                                        <p:tgtEl>
                                          <p:spTgt spid="2052"/>
                                        </p:tgtEl>
                                        <p:attrNameLst>
                                          <p:attrName>style.rotation</p:attrName>
                                        </p:attrNameLst>
                                      </p:cBhvr>
                                      <p:tavLst>
                                        <p:tav tm="0">
                                          <p:val>
                                            <p:fltVal val="90"/>
                                          </p:val>
                                        </p:tav>
                                        <p:tav tm="100000">
                                          <p:val>
                                            <p:fltVal val="0"/>
                                          </p:val>
                                        </p:tav>
                                      </p:tavLst>
                                    </p:anim>
                                    <p:animEffect transition="in" filter="fade">
                                      <p:cBhvr>
                                        <p:cTn id="10" dur="1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Basílica de San Pedro por dentro, observe las imágenes.</a:t>
            </a:r>
            <a:endParaRPr lang="es-CO" dirty="0"/>
          </a:p>
        </p:txBody>
      </p:sp>
      <p:pic>
        <p:nvPicPr>
          <p:cNvPr id="4" name="Picture 6" descr="http://www.disfrutaroma.com/fotos/basilica-san-pedro-interi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56792"/>
            <a:ext cx="9144000" cy="5112568"/>
          </a:xfrm>
          <a:prstGeom prst="rect">
            <a:avLst/>
          </a:prstGeom>
          <a:noFill/>
          <a:extLst>
            <a:ext uri="{909E8E84-426E-40DD-AFC4-6F175D3DCCD1}">
              <a14:hiddenFill xmlns:a14="http://schemas.microsoft.com/office/drawing/2010/main">
                <a:solidFill>
                  <a:srgbClr val="FFFFFF"/>
                </a:solidFill>
              </a14:hiddenFill>
            </a:ext>
          </a:extLst>
        </p:spPr>
      </p:pic>
      <p:sp>
        <p:nvSpPr>
          <p:cNvPr id="3" name="2 Flecha derecha"/>
          <p:cNvSpPr/>
          <p:nvPr/>
        </p:nvSpPr>
        <p:spPr>
          <a:xfrm>
            <a:off x="179512" y="4581128"/>
            <a:ext cx="151216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Flecha derecha"/>
          <p:cNvSpPr/>
          <p:nvPr/>
        </p:nvSpPr>
        <p:spPr>
          <a:xfrm>
            <a:off x="717829" y="2365790"/>
            <a:ext cx="1224136"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Flecha izquierda"/>
          <p:cNvSpPr/>
          <p:nvPr/>
        </p:nvSpPr>
        <p:spPr>
          <a:xfrm>
            <a:off x="7380312" y="2132856"/>
            <a:ext cx="1122424" cy="43548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7" name="6 Flecha izquierda"/>
          <p:cNvSpPr/>
          <p:nvPr/>
        </p:nvSpPr>
        <p:spPr>
          <a:xfrm>
            <a:off x="7630798" y="4574556"/>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8" name="7 Flecha derecha"/>
          <p:cNvSpPr/>
          <p:nvPr/>
        </p:nvSpPr>
        <p:spPr>
          <a:xfrm>
            <a:off x="2123816" y="504682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9" name="8 Flecha derecha"/>
          <p:cNvSpPr/>
          <p:nvPr/>
        </p:nvSpPr>
        <p:spPr>
          <a:xfrm>
            <a:off x="2282307" y="3657143"/>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0" name="9 Flecha izquierda"/>
          <p:cNvSpPr/>
          <p:nvPr/>
        </p:nvSpPr>
        <p:spPr>
          <a:xfrm>
            <a:off x="6228184" y="5065760"/>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1" name="10 Flecha izquierda"/>
          <p:cNvSpPr/>
          <p:nvPr/>
        </p:nvSpPr>
        <p:spPr>
          <a:xfrm>
            <a:off x="6084168" y="3698551"/>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4017190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000" fill="hold"/>
                                        <p:tgtEl>
                                          <p:spTgt spid="3"/>
                                        </p:tgtEl>
                                        <p:attrNameLst>
                                          <p:attrName>ppt_w</p:attrName>
                                        </p:attrNameLst>
                                      </p:cBhvr>
                                      <p:tavLst>
                                        <p:tav tm="0">
                                          <p:val>
                                            <p:fltVal val="0"/>
                                          </p:val>
                                        </p:tav>
                                        <p:tav tm="100000">
                                          <p:val>
                                            <p:strVal val="#ppt_w"/>
                                          </p:val>
                                        </p:tav>
                                      </p:tavLst>
                                    </p:anim>
                                    <p:anim calcmode="lin" valueType="num">
                                      <p:cBhvr>
                                        <p:cTn id="16" dur="1000" fill="hold"/>
                                        <p:tgtEl>
                                          <p:spTgt spid="3"/>
                                        </p:tgtEl>
                                        <p:attrNameLst>
                                          <p:attrName>ppt_h</p:attrName>
                                        </p:attrNameLst>
                                      </p:cBhvr>
                                      <p:tavLst>
                                        <p:tav tm="0">
                                          <p:val>
                                            <p:fltVal val="0"/>
                                          </p:val>
                                        </p:tav>
                                        <p:tav tm="100000">
                                          <p:val>
                                            <p:strVal val="#ppt_h"/>
                                          </p:val>
                                        </p:tav>
                                      </p:tavLst>
                                    </p:anim>
                                    <p:anim calcmode="lin" valueType="num">
                                      <p:cBhvr>
                                        <p:cTn id="17" dur="1000" fill="hold"/>
                                        <p:tgtEl>
                                          <p:spTgt spid="3"/>
                                        </p:tgtEl>
                                        <p:attrNameLst>
                                          <p:attrName>style.rotation</p:attrName>
                                        </p:attrNameLst>
                                      </p:cBhvr>
                                      <p:tavLst>
                                        <p:tav tm="0">
                                          <p:val>
                                            <p:fltVal val="90"/>
                                          </p:val>
                                        </p:tav>
                                        <p:tav tm="100000">
                                          <p:val>
                                            <p:fltVal val="0"/>
                                          </p:val>
                                        </p:tav>
                                      </p:tavLst>
                                    </p:anim>
                                    <p:animEffect transition="in" filter="fade">
                                      <p:cBhvr>
                                        <p:cTn id="18" dur="10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90"/>
                                          </p:val>
                                        </p:tav>
                                        <p:tav tm="100000">
                                          <p:val>
                                            <p:fltVal val="0"/>
                                          </p:val>
                                        </p:tav>
                                      </p:tavLst>
                                    </p:anim>
                                    <p:animEffect transition="in" filter="fade">
                                      <p:cBhvr>
                                        <p:cTn id="26" dur="10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1000" fill="hold"/>
                                        <p:tgtEl>
                                          <p:spTgt spid="9"/>
                                        </p:tgtEl>
                                        <p:attrNameLst>
                                          <p:attrName>ppt_w</p:attrName>
                                        </p:attrNameLst>
                                      </p:cBhvr>
                                      <p:tavLst>
                                        <p:tav tm="0">
                                          <p:val>
                                            <p:fltVal val="0"/>
                                          </p:val>
                                        </p:tav>
                                        <p:tav tm="100000">
                                          <p:val>
                                            <p:strVal val="#ppt_w"/>
                                          </p:val>
                                        </p:tav>
                                      </p:tavLst>
                                    </p:anim>
                                    <p:anim calcmode="lin" valueType="num">
                                      <p:cBhvr>
                                        <p:cTn id="32" dur="1000" fill="hold"/>
                                        <p:tgtEl>
                                          <p:spTgt spid="9"/>
                                        </p:tgtEl>
                                        <p:attrNameLst>
                                          <p:attrName>ppt_h</p:attrName>
                                        </p:attrNameLst>
                                      </p:cBhvr>
                                      <p:tavLst>
                                        <p:tav tm="0">
                                          <p:val>
                                            <p:fltVal val="0"/>
                                          </p:val>
                                        </p:tav>
                                        <p:tav tm="100000">
                                          <p:val>
                                            <p:strVal val="#ppt_h"/>
                                          </p:val>
                                        </p:tav>
                                      </p:tavLst>
                                    </p:anim>
                                    <p:anim calcmode="lin" valueType="num">
                                      <p:cBhvr>
                                        <p:cTn id="33" dur="1000" fill="hold"/>
                                        <p:tgtEl>
                                          <p:spTgt spid="9"/>
                                        </p:tgtEl>
                                        <p:attrNameLst>
                                          <p:attrName>style.rotation</p:attrName>
                                        </p:attrNameLst>
                                      </p:cBhvr>
                                      <p:tavLst>
                                        <p:tav tm="0">
                                          <p:val>
                                            <p:fltVal val="90"/>
                                          </p:val>
                                        </p:tav>
                                        <p:tav tm="100000">
                                          <p:val>
                                            <p:fltVal val="0"/>
                                          </p:val>
                                        </p:tav>
                                      </p:tavLst>
                                    </p:anim>
                                    <p:animEffect transition="in" filter="fade">
                                      <p:cBhvr>
                                        <p:cTn id="34" dur="10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1000" fill="hold"/>
                                        <p:tgtEl>
                                          <p:spTgt spid="8"/>
                                        </p:tgtEl>
                                        <p:attrNameLst>
                                          <p:attrName>ppt_w</p:attrName>
                                        </p:attrNameLst>
                                      </p:cBhvr>
                                      <p:tavLst>
                                        <p:tav tm="0">
                                          <p:val>
                                            <p:fltVal val="0"/>
                                          </p:val>
                                        </p:tav>
                                        <p:tav tm="100000">
                                          <p:val>
                                            <p:strVal val="#ppt_w"/>
                                          </p:val>
                                        </p:tav>
                                      </p:tavLst>
                                    </p:anim>
                                    <p:anim calcmode="lin" valueType="num">
                                      <p:cBhvr>
                                        <p:cTn id="40" dur="1000" fill="hold"/>
                                        <p:tgtEl>
                                          <p:spTgt spid="8"/>
                                        </p:tgtEl>
                                        <p:attrNameLst>
                                          <p:attrName>ppt_h</p:attrName>
                                        </p:attrNameLst>
                                      </p:cBhvr>
                                      <p:tavLst>
                                        <p:tav tm="0">
                                          <p:val>
                                            <p:fltVal val="0"/>
                                          </p:val>
                                        </p:tav>
                                        <p:tav tm="100000">
                                          <p:val>
                                            <p:strVal val="#ppt_h"/>
                                          </p:val>
                                        </p:tav>
                                      </p:tavLst>
                                    </p:anim>
                                    <p:anim calcmode="lin" valueType="num">
                                      <p:cBhvr>
                                        <p:cTn id="41" dur="1000" fill="hold"/>
                                        <p:tgtEl>
                                          <p:spTgt spid="8"/>
                                        </p:tgtEl>
                                        <p:attrNameLst>
                                          <p:attrName>style.rotation</p:attrName>
                                        </p:attrNameLst>
                                      </p:cBhvr>
                                      <p:tavLst>
                                        <p:tav tm="0">
                                          <p:val>
                                            <p:fltVal val="90"/>
                                          </p:val>
                                        </p:tav>
                                        <p:tav tm="100000">
                                          <p:val>
                                            <p:fltVal val="0"/>
                                          </p:val>
                                        </p:tav>
                                      </p:tavLst>
                                    </p:anim>
                                    <p:animEffect transition="in" filter="fade">
                                      <p:cBhvr>
                                        <p:cTn id="42" dur="1000"/>
                                        <p:tgtEl>
                                          <p:spTgt spid="8"/>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1000" fill="hold"/>
                                        <p:tgtEl>
                                          <p:spTgt spid="6"/>
                                        </p:tgtEl>
                                        <p:attrNameLst>
                                          <p:attrName>ppt_w</p:attrName>
                                        </p:attrNameLst>
                                      </p:cBhvr>
                                      <p:tavLst>
                                        <p:tav tm="0">
                                          <p:val>
                                            <p:fltVal val="0"/>
                                          </p:val>
                                        </p:tav>
                                        <p:tav tm="100000">
                                          <p:val>
                                            <p:strVal val="#ppt_w"/>
                                          </p:val>
                                        </p:tav>
                                      </p:tavLst>
                                    </p:anim>
                                    <p:anim calcmode="lin" valueType="num">
                                      <p:cBhvr>
                                        <p:cTn id="48" dur="1000" fill="hold"/>
                                        <p:tgtEl>
                                          <p:spTgt spid="6"/>
                                        </p:tgtEl>
                                        <p:attrNameLst>
                                          <p:attrName>ppt_h</p:attrName>
                                        </p:attrNameLst>
                                      </p:cBhvr>
                                      <p:tavLst>
                                        <p:tav tm="0">
                                          <p:val>
                                            <p:fltVal val="0"/>
                                          </p:val>
                                        </p:tav>
                                        <p:tav tm="100000">
                                          <p:val>
                                            <p:strVal val="#ppt_h"/>
                                          </p:val>
                                        </p:tav>
                                      </p:tavLst>
                                    </p:anim>
                                    <p:anim calcmode="lin" valueType="num">
                                      <p:cBhvr>
                                        <p:cTn id="49" dur="1000" fill="hold"/>
                                        <p:tgtEl>
                                          <p:spTgt spid="6"/>
                                        </p:tgtEl>
                                        <p:attrNameLst>
                                          <p:attrName>style.rotation</p:attrName>
                                        </p:attrNameLst>
                                      </p:cBhvr>
                                      <p:tavLst>
                                        <p:tav tm="0">
                                          <p:val>
                                            <p:fltVal val="90"/>
                                          </p:val>
                                        </p:tav>
                                        <p:tav tm="100000">
                                          <p:val>
                                            <p:fltVal val="0"/>
                                          </p:val>
                                        </p:tav>
                                      </p:tavLst>
                                    </p:anim>
                                    <p:animEffect transition="in" filter="fade">
                                      <p:cBhvr>
                                        <p:cTn id="50" dur="1000"/>
                                        <p:tgtEl>
                                          <p:spTgt spid="6"/>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1000" fill="hold"/>
                                        <p:tgtEl>
                                          <p:spTgt spid="11"/>
                                        </p:tgtEl>
                                        <p:attrNameLst>
                                          <p:attrName>ppt_w</p:attrName>
                                        </p:attrNameLst>
                                      </p:cBhvr>
                                      <p:tavLst>
                                        <p:tav tm="0">
                                          <p:val>
                                            <p:fltVal val="0"/>
                                          </p:val>
                                        </p:tav>
                                        <p:tav tm="100000">
                                          <p:val>
                                            <p:strVal val="#ppt_w"/>
                                          </p:val>
                                        </p:tav>
                                      </p:tavLst>
                                    </p:anim>
                                    <p:anim calcmode="lin" valueType="num">
                                      <p:cBhvr>
                                        <p:cTn id="56" dur="1000" fill="hold"/>
                                        <p:tgtEl>
                                          <p:spTgt spid="11"/>
                                        </p:tgtEl>
                                        <p:attrNameLst>
                                          <p:attrName>ppt_h</p:attrName>
                                        </p:attrNameLst>
                                      </p:cBhvr>
                                      <p:tavLst>
                                        <p:tav tm="0">
                                          <p:val>
                                            <p:fltVal val="0"/>
                                          </p:val>
                                        </p:tav>
                                        <p:tav tm="100000">
                                          <p:val>
                                            <p:strVal val="#ppt_h"/>
                                          </p:val>
                                        </p:tav>
                                      </p:tavLst>
                                    </p:anim>
                                    <p:anim calcmode="lin" valueType="num">
                                      <p:cBhvr>
                                        <p:cTn id="57" dur="1000" fill="hold"/>
                                        <p:tgtEl>
                                          <p:spTgt spid="11"/>
                                        </p:tgtEl>
                                        <p:attrNameLst>
                                          <p:attrName>style.rotation</p:attrName>
                                        </p:attrNameLst>
                                      </p:cBhvr>
                                      <p:tavLst>
                                        <p:tav tm="0">
                                          <p:val>
                                            <p:fltVal val="90"/>
                                          </p:val>
                                        </p:tav>
                                        <p:tav tm="100000">
                                          <p:val>
                                            <p:fltVal val="0"/>
                                          </p:val>
                                        </p:tav>
                                      </p:tavLst>
                                    </p:anim>
                                    <p:animEffect transition="in" filter="fade">
                                      <p:cBhvr>
                                        <p:cTn id="58" dur="1000"/>
                                        <p:tgtEl>
                                          <p:spTgt spid="11"/>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1000" fill="hold"/>
                                        <p:tgtEl>
                                          <p:spTgt spid="10"/>
                                        </p:tgtEl>
                                        <p:attrNameLst>
                                          <p:attrName>ppt_w</p:attrName>
                                        </p:attrNameLst>
                                      </p:cBhvr>
                                      <p:tavLst>
                                        <p:tav tm="0">
                                          <p:val>
                                            <p:fltVal val="0"/>
                                          </p:val>
                                        </p:tav>
                                        <p:tav tm="100000">
                                          <p:val>
                                            <p:strVal val="#ppt_w"/>
                                          </p:val>
                                        </p:tav>
                                      </p:tavLst>
                                    </p:anim>
                                    <p:anim calcmode="lin" valueType="num">
                                      <p:cBhvr>
                                        <p:cTn id="64" dur="1000" fill="hold"/>
                                        <p:tgtEl>
                                          <p:spTgt spid="10"/>
                                        </p:tgtEl>
                                        <p:attrNameLst>
                                          <p:attrName>ppt_h</p:attrName>
                                        </p:attrNameLst>
                                      </p:cBhvr>
                                      <p:tavLst>
                                        <p:tav tm="0">
                                          <p:val>
                                            <p:fltVal val="0"/>
                                          </p:val>
                                        </p:tav>
                                        <p:tav tm="100000">
                                          <p:val>
                                            <p:strVal val="#ppt_h"/>
                                          </p:val>
                                        </p:tav>
                                      </p:tavLst>
                                    </p:anim>
                                    <p:anim calcmode="lin" valueType="num">
                                      <p:cBhvr>
                                        <p:cTn id="65" dur="1000" fill="hold"/>
                                        <p:tgtEl>
                                          <p:spTgt spid="10"/>
                                        </p:tgtEl>
                                        <p:attrNameLst>
                                          <p:attrName>style.rotation</p:attrName>
                                        </p:attrNameLst>
                                      </p:cBhvr>
                                      <p:tavLst>
                                        <p:tav tm="0">
                                          <p:val>
                                            <p:fltVal val="90"/>
                                          </p:val>
                                        </p:tav>
                                        <p:tav tm="100000">
                                          <p:val>
                                            <p:fltVal val="0"/>
                                          </p:val>
                                        </p:tav>
                                      </p:tavLst>
                                    </p:anim>
                                    <p:animEffect transition="in" filter="fade">
                                      <p:cBhvr>
                                        <p:cTn id="66" dur="1000"/>
                                        <p:tgtEl>
                                          <p:spTgt spid="10"/>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1000" fill="hold"/>
                                        <p:tgtEl>
                                          <p:spTgt spid="7"/>
                                        </p:tgtEl>
                                        <p:attrNameLst>
                                          <p:attrName>ppt_w</p:attrName>
                                        </p:attrNameLst>
                                      </p:cBhvr>
                                      <p:tavLst>
                                        <p:tav tm="0">
                                          <p:val>
                                            <p:fltVal val="0"/>
                                          </p:val>
                                        </p:tav>
                                        <p:tav tm="100000">
                                          <p:val>
                                            <p:strVal val="#ppt_w"/>
                                          </p:val>
                                        </p:tav>
                                      </p:tavLst>
                                    </p:anim>
                                    <p:anim calcmode="lin" valueType="num">
                                      <p:cBhvr>
                                        <p:cTn id="72" dur="1000" fill="hold"/>
                                        <p:tgtEl>
                                          <p:spTgt spid="7"/>
                                        </p:tgtEl>
                                        <p:attrNameLst>
                                          <p:attrName>ppt_h</p:attrName>
                                        </p:attrNameLst>
                                      </p:cBhvr>
                                      <p:tavLst>
                                        <p:tav tm="0">
                                          <p:val>
                                            <p:fltVal val="0"/>
                                          </p:val>
                                        </p:tav>
                                        <p:tav tm="100000">
                                          <p:val>
                                            <p:strVal val="#ppt_h"/>
                                          </p:val>
                                        </p:tav>
                                      </p:tavLst>
                                    </p:anim>
                                    <p:anim calcmode="lin" valueType="num">
                                      <p:cBhvr>
                                        <p:cTn id="73" dur="1000" fill="hold"/>
                                        <p:tgtEl>
                                          <p:spTgt spid="7"/>
                                        </p:tgtEl>
                                        <p:attrNameLst>
                                          <p:attrName>style.rotation</p:attrName>
                                        </p:attrNameLst>
                                      </p:cBhvr>
                                      <p:tavLst>
                                        <p:tav tm="0">
                                          <p:val>
                                            <p:fltVal val="90"/>
                                          </p:val>
                                        </p:tav>
                                        <p:tav tm="100000">
                                          <p:val>
                                            <p:fltVal val="0"/>
                                          </p:val>
                                        </p:tav>
                                      </p:tavLst>
                                    </p:anim>
                                    <p:animEffect transition="in" filter="fade">
                                      <p:cBhvr>
                                        <p:cTn id="7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5" grpId="0" animBg="1"/>
      <p:bldP spid="6" grpId="0" animBg="1"/>
      <p:bldP spid="7" grpId="0" animBg="1"/>
      <p:bldP spid="8" grpId="0" animBg="1"/>
      <p:bldP spid="9" grpId="0" animBg="1"/>
      <p:bldP spid="10"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Autofit/>
          </a:bodyPr>
          <a:lstStyle/>
          <a:p>
            <a:r>
              <a:rPr lang="es-CO" sz="3200" b="1" dirty="0" smtClean="0">
                <a:solidFill>
                  <a:srgbClr val="FF0000"/>
                </a:solidFill>
                <a:latin typeface="Algerian" pitchFamily="82" charset="0"/>
              </a:rPr>
              <a:t>¿</a:t>
            </a:r>
            <a:r>
              <a:rPr lang="es-CO" sz="3200" b="1" dirty="0">
                <a:solidFill>
                  <a:srgbClr val="FF0000"/>
                </a:solidFill>
                <a:latin typeface="Algerian" pitchFamily="82" charset="0"/>
              </a:rPr>
              <a:t>C</a:t>
            </a:r>
            <a:r>
              <a:rPr lang="es-CO" sz="3200" b="1" dirty="0" smtClean="0">
                <a:solidFill>
                  <a:srgbClr val="FF0000"/>
                </a:solidFill>
                <a:latin typeface="Algerian" pitchFamily="82" charset="0"/>
              </a:rPr>
              <a:t>ual es la razón por la cual existen diversas religiones? </a:t>
            </a:r>
            <a:endParaRPr lang="es-CO" sz="3200" b="1" dirty="0">
              <a:solidFill>
                <a:srgbClr val="FF0000"/>
              </a:solidFill>
              <a:latin typeface="Algerian" pitchFamily="82" charset="0"/>
            </a:endParaRPr>
          </a:p>
        </p:txBody>
      </p:sp>
      <p:sp>
        <p:nvSpPr>
          <p:cNvPr id="3" name="2 Marcador de contenido"/>
          <p:cNvSpPr>
            <a:spLocks noGrp="1"/>
          </p:cNvSpPr>
          <p:nvPr>
            <p:ph idx="1"/>
          </p:nvPr>
        </p:nvSpPr>
        <p:spPr>
          <a:xfrm>
            <a:off x="457200" y="1600200"/>
            <a:ext cx="8229600" cy="1972816"/>
          </a:xfrm>
          <a:solidFill>
            <a:schemeClr val="accent4">
              <a:lumMod val="20000"/>
              <a:lumOff val="80000"/>
            </a:schemeClr>
          </a:solidFill>
        </p:spPr>
        <p:txBody>
          <a:bodyPr>
            <a:normAutofit fontScale="92500" lnSpcReduction="20000"/>
          </a:bodyPr>
          <a:lstStyle/>
          <a:p>
            <a:pPr marL="0" indent="0" algn="ctr">
              <a:buNone/>
            </a:pPr>
            <a:r>
              <a:rPr lang="es-CO" dirty="0" smtClean="0"/>
              <a:t>Note que los hombres que poblaron la tierra después del diluvio eran descendientes de Noé, de quien Dios había dicho:</a:t>
            </a:r>
            <a:r>
              <a:rPr lang="es-CO" dirty="0"/>
              <a:t> </a:t>
            </a:r>
            <a:r>
              <a:rPr lang="es-CO" dirty="0" smtClean="0"/>
              <a:t>«</a:t>
            </a:r>
            <a:r>
              <a:rPr lang="es-CO" dirty="0" smtClean="0">
                <a:latin typeface="Agency FB" pitchFamily="34" charset="0"/>
              </a:rPr>
              <a:t>Noé </a:t>
            </a:r>
            <a:r>
              <a:rPr lang="es-CO" dirty="0">
                <a:latin typeface="Agency FB" pitchFamily="34" charset="0"/>
              </a:rPr>
              <a:t>era un hombre justo y cabal en su generación; Noé caminaba con Dios </a:t>
            </a:r>
            <a:r>
              <a:rPr lang="es-CO" dirty="0" smtClean="0">
                <a:latin typeface="Agency FB" pitchFamily="34" charset="0"/>
              </a:rPr>
              <a:t>De </a:t>
            </a:r>
            <a:r>
              <a:rPr lang="es-CO" dirty="0">
                <a:latin typeface="Agency FB" pitchFamily="34" charset="0"/>
              </a:rPr>
              <a:t>acuerdo con el propósito </a:t>
            </a:r>
            <a:r>
              <a:rPr lang="es-CO" dirty="0" smtClean="0">
                <a:latin typeface="Agency FB" pitchFamily="34" charset="0"/>
              </a:rPr>
              <a:t>divino</a:t>
            </a:r>
            <a:r>
              <a:rPr lang="es-CO" dirty="0" smtClean="0"/>
              <a:t>» </a:t>
            </a:r>
            <a:r>
              <a:rPr lang="es-CO" dirty="0" smtClean="0">
                <a:solidFill>
                  <a:srgbClr val="FF0000"/>
                </a:solidFill>
              </a:rPr>
              <a:t>(Gén.6:9)</a:t>
            </a:r>
            <a:r>
              <a:rPr lang="es-CO" dirty="0" smtClean="0"/>
              <a:t>. </a:t>
            </a:r>
          </a:p>
        </p:txBody>
      </p:sp>
      <p:sp>
        <p:nvSpPr>
          <p:cNvPr id="2" name="1 Rectángulo"/>
          <p:cNvSpPr/>
          <p:nvPr/>
        </p:nvSpPr>
        <p:spPr>
          <a:xfrm>
            <a:off x="0" y="3933056"/>
            <a:ext cx="6012160" cy="3046988"/>
          </a:xfrm>
          <a:prstGeom prst="rect">
            <a:avLst/>
          </a:prstGeom>
        </p:spPr>
        <p:txBody>
          <a:bodyPr wrap="square">
            <a:spAutoFit/>
          </a:bodyPr>
          <a:lstStyle/>
          <a:p>
            <a:pPr algn="ctr"/>
            <a:r>
              <a:rPr lang="es-CO" sz="2400" dirty="0"/>
              <a:t>Sus hijos deberían haber continuado con la fe de su padre, lo contario demuestra su apostasía de la verdad que su padre había predicado </a:t>
            </a:r>
            <a:r>
              <a:rPr lang="es-CO" sz="2400" dirty="0" smtClean="0"/>
              <a:t>con tanto esfuerzo durante 120 años a </a:t>
            </a:r>
            <a:r>
              <a:rPr lang="es-CO" sz="2400" dirty="0"/>
              <a:t>los antediluvianos, </a:t>
            </a:r>
            <a:r>
              <a:rPr lang="es-CO" sz="2400" dirty="0" smtClean="0"/>
              <a:t>y 350 años después; los </a:t>
            </a:r>
            <a:r>
              <a:rPr lang="es-CO" sz="2400" dirty="0"/>
              <a:t>hombres deberían haber preservado la unidad por medio del vínculo de la religión verdadera.  </a:t>
            </a:r>
          </a:p>
        </p:txBody>
      </p:sp>
      <p:sp>
        <p:nvSpPr>
          <p:cNvPr id="5" name="AutoShape 2" descr="data:image/jpeg;base64,/9j/4AAQSkZJRgABAQAAAQABAAD/2wCEAAkGBhQSERUUExQVFRUWGRgYGBgYGBwaGBwYGBoaHxgaGBgaGycgGhojHBwZHy8gIycpLCwsGB4xNTAqNSYrLCkBCQoKDgwOGg8PGiwkHyQpLCwsLCwsLCwsLCwsLCwsLCwsLCwsLCwsLCwsLCwsLCwsLCwsLCwsLCwsKSwsLCksLP/AABEIAMIBAwMBIgACEQEDEQH/xAAcAAACAgMBAQAAAAAAAAAAAAAFBgMEAAIHAQj/xABGEAACAQIEAwYDBAcHAwIHAAABAhEAAwQSITEFQVEGEyJhcZGBobEyQsHwBxQjUnLR4RUkYoKSsvEzc6IWQzRTk6OzwtL/xAAaAQADAQEBAQAAAAAAAAAAAAACAwQBBQAG/8QAMBEAAgEDAwMCBQQCAwEAAAAAAAECAxEhBBIxE0FRIjIFM2FxgaGxwfCR0SNCchT/2gAMAwEAAhEDEQA/AOcWZHxq7h3mPIj4n8KpvfXWR+Zq1gnXkT6GmSG3C1vFFT51dXGlxJFBzdOm/OruAuEmOW/ypbjg8pNE1y4YrWxsdOVXWw/Oq/ckKfKswHZ8gnHXyNB71e7OcPLuPhVK4rTt7dTTt2VwGVcxGtbVmoQHaSnulcZ+F4bYRoB86v8AEL2Va24dayrPWhHaDE6wPz1/PlXzFnqK1kWamptixR7TcUjQbnbWlk4lgPPTWrfGnzXSSJAMAVBYuA719XFKKUVwjkRWLsxMU5Gx0O+29WcNxDQaxG9QYhDuD/KqneGOfnpRhBq3j5/Hp661BiSDlYNBPQ8/hQW8DuGNRQYjMfT8mi2gjbwjiCq5DGWJ0Ytmk9DPoPzFXb/H2UjK2gGh0nTYbUhi2w1n861NZxDkb/H40TiYHr+OvPJZpO4/Gqq466GksQRr7VWs4/k3uKkfEKx3B8qGx6wyYL9IV4eFn8J00Pi/PlR3B9uGCylwgnk21IFkJ5fEVKjzEQdvL0oHBPsbk61wb9Jtkgi/4WH3lEgj4c6vr22wNw/aOk6lCBp5nSuOPd5QJ3863t8QK6QD8KW6cTY4Om4r9JGGBi0rlZGY5Y055Z/GJrW3+kGw75FzrOxaI+MHSuZnFyCCKgTFBDIG1aqEA97R167xl0UlWaeR3HsdIqkO1Ny64VnyE6eHSPakTC9qbiiCWdOhMx70w8I4lbuKGH7NpiGAPzrenDujNz5HTB8Hb7QxDegJI95o7bskD7ZPrrSbavP+9NTrinGgbwncTSnRT7gucnyhrvXHBUKoMnxEmIHUDcmY0896kN4UpW8TczE6jlvrrW1nEvnOZ/DGihY67kkk8to22oOgvJi+w25qyg1vjUCCCayl9JhbT5fdDzrfCYjKelFF4FmTOCB8/mKFX8O1psrDX+g+UV0HZg5WQpaxGvUURw7nfWP50HwNokSOv5/GiWHfkeX0pTRgUOJ8MV5isTCgddKrMRO+tbNcGgP5FDZBqT4NuH2JuCfWui4DCwFX4mlbs9gpO2s084G1JJ6aD8a5Wuq7YtnaoR6dMuO2VSeg09aVcUpuMRPkD9aZOK3MqR8aB4MCSekzUugjtTqeP3ZHO1SooPg53xjB3LGIKNrzEbEHnr7etVrJLaFCK6fi8HbxCwdYnKwOoJ6fyNArXZRiCBcUMOTLoemo2rrRrq2TKunafpyhXIy6QdagxGCnYMJ3/M02nChlgjxAkH1Gh+dVDw5QdQD6z+BFOjWTJJQaFU4JgYBMaVIuAPUdKZkwloGSpjoDPz3qwt/DKCBZPqW/CDT93gVu8i2ezzxt6Hl7iq54G86g9NKZWvidNB0rcXZB18vP4Vu5mbmLP/p55iD86x+z91dcun55U0LiXUKIz8idAfWBA9qm7+eVamzN4q4bgN1/sCddpAO3mRVp+z19SAwIJ0UATPlIpiU86I4Xi4C5WWeuv9K31djOpEBYX9H+LKzAHkWAPtP8qkt9gMVJGQ+4j/dFOeH42pHhI9Cf51ew/Ei3L2pTlJcoYrPuc5v9gsWNTbJ9CD9DXqfo6xDQT4RPM/0muk3MROgLL5jl+HvWv68GUEAieoIPxBrFOQV0LGE/R9aRIZnZ/wDDAWfKao4zsY4+wxjodN/Q043b9zlkjprVDG8UvW90tsPKQfnWqT8g3AfDsFfVstzxKNxmj2neij3rH2WtsD5A/UUPu9pbrGAgHwn61G3Er4Em2x/ykfTStab5GxkkHLFqyp0a5/qMa+lWkxdnUd5P+U/U0v4LjV6f+hcI8lP8qJk5tXsn4jX5Uu1nkNyTCng/fFZQvLZ/+S//AJVlbnyDdHJ+DcSt23AuKYMAlTEDnI1nXWi/HeHWbqqyurqDBIIzDpMUs2cMXBI5bgb9ZOm1WMDdhsuoDQN9J03o5RvlBqXp2so27xtXCh25Hy5VeW7rPPfX8Kv8a7OsyZwNQCR1IH2hHPSTPKPOgFm6dJ22NYvUriJxcXZhKSTI3q5hAWafzpVaynhOU9NfpRjhdifp+fjQtjKcN0rDb2esQpamrh9rQe9BcFh4RV60wJ4UJ8q+b10901E7FR7YAXjWJlj0oVavG2xbdWERyn8/WrGOMsB1NR4jDZkK7TV8Y9KlGPnL/JFpfU5T/wAEeFxK2yBpHLrRDFkQG139560rC0SPMGD8N6MYBm7rKfECMysd4nUHzHLyo3DarlkKm52seY5IfNHhf/cBr77+9VLxozbXMhU7MPiCNiPOlvu3st4vHG4JMR18vWmUE5qy5RHqYKMr9mb37U7b1D+qkiDVi/fbKr2zmWdVbUjyPMVPg8T3v2baqRB1ltP4dOdUptK5L003YHHhxGwJrxbDdDTLbhWAK6cyP5UTPDVIBGoNDKrKKvJHlRi3hikMOdyK1XCTTdd4ST93T0qP+yPKhWpC/wDnQuJho5mpWwg86Ntwhp8o+fr0/l51uvCiOU0a1K8gvT/QWblgCSB1idqsYfFvbGhjQc5FGbuCBlco8xv6zUV3CQNvYUfXTB6FuxTXjL6/hU9vj5jXU15atDaI8o68jPOpLuEB5QfIDb2+dec4sJQLuF4wj8zp1BFWf1hDzE+Yn8+9ULWAU6EGtv1cLMsBzHKAdNST105Upy8BdIt3bVuC0gAbmYHz2ryxhZAIZtR6GOWhqD9RcxBETJJknyjznnpVtMCwGjH41inJdz3SuTLacbN7mtrWDLbwPOYPyqqLl1dwCPKp7HEH/cI9q3dNrlGdJeCz/ZbdT71lef2m/wC6Pb+tZSt8wumj5+wd7LcV1MQROvIGjHG8CpUOugPTbr86WbLQT0im7s/jptAdNPhGk/nlXSljIuPqDPDMaTbtMGJGoYRqGA+ak6EefUUm8SwIt3Xyg5GGddNlbYH0Ont1pxwoVM2WADrHInn+R0NV+KYTvLeYawD56Eaj12PwpCltkUukp073yhb4bOuvSm3s/hpKzz1pP4SYJUnWR8jFdH7OYbY9BWV3tizdJG8hhw9vx+gq9xG5ltx1qDhtuSTXnGLvijpXzEV1q9vLsP1k9q+yAN4ZmI6fmalU+c/0oHxG+yMLg2OhHlRPA4sMJHzrv1qe5t9ifTNKKj3KnEreV5Gmb6jeiHBr6uhQRKH5HUfj7VmJthxETzmNJ61R4KCmKEwJBUjrzEfKgcVKm/KGuThNW4YatjXXrrVPHhZAbns3UefnRTFZZ8yKq4qyGWDp0PnU8Htdx0/VGyA9jBd0+YaqdDHP87irwxCFgToVBieYI1j+VDbmYAodGQyB+dx/OrCXlZAfcfh5VfOF7SeSOnO3p4LPeKTIIIOulXcDxNrWg1Q7jp5igiQD4NCOR2q5YuToap2qpGzJm3CTGhONoxgOszG/PprzqXv9dRSkbUa6Eb7fnWjXCOI5j3bb/dPXy151FV0e2O6LuMp6hOW2SCD4kSDAkbfGvH4hH3fYE/SrC2JjQgROuhnoRQ3jXFMPhh+2vLbPIHVj6IJY+1RKDbsirdEnfGHoK1S9O6AfX5Uk8S/SRIP6taJUad7eIRPgs6nyJB8qWsZxu7ek3brON2DeCzGwi2IZ4H72XrVCoNe7AKqX9p0PH9sMEhZZa467rbAcD1eQijzZhSni+29x/wDpKokQMpkA9e9YZfgit/FzpeS9Zb7d1TGoVV8M6nS3bGUbATE6iq3Ebztl7klesoTP+oUyMYrj9Q+F6n+EX8F+kTEWMTmv+K2YDrrK+epkn8joeu8MxFnE21uW3JDjQqJj+IxCn10051xxlZgxKM1wiATbRhl6MGaG9YEEaRqDY7KY3EYB8y5zbnxWyoiOcHOfz0OoyaUuBfqXB20YCNmJ8zWt7DEA5SCeUyB8Yrm3Z3tnir+KN69cSzhSzIFaAPCdpytLAMJ1UHqIFdDs4xLglHVh1Vgw9xSWmgkmyUYM/Xz05fzrcYI9DVdcQRqfDrA1n6fSphjT1ofUbtl2PTZHU+39ayvO/rKz1eDbM+aLdzXamHgmJREMsAee2w/5ofjeHd34l1Xn1H9Kq5dK7jtJEEXtd0OYZjAG/UUUsuAsRHOPPnS5wXGFrZB3Gk/SfhGtG7BhfOkzjgopTVwQ2AC4kldm1jl+f60+cDSEpSwVrNdJp4wVqLYqPWT2w/BdpoWuw3wu3AmgnGL8B29qP2/DaJ8qSu1N8raI5nT3rl/CIbqu7wmzm6+d8eWVLj97h2YCCFny8I60P4LxUarptm/n/Oq3BMTlEaxsRyj0qvcsd3cYLtOh8jX0Kprhi+q8SQ4rczoGHyPwMxVfiMoUYDaJ+tL/AAziDWzofDzBo3/bKvKusKdj9Km6Eovi6KI1ozWXZhTEXSy5xuAD8qlw97OAd+dLmG4qyEqyklSQZ+cirXBcZqUO8yPxFY9M9uDVqI7kEOJYPPBGjKNOhHMevP3oRmMHLINMDsd13H4cqB8TQKwdfsv8mG4plJNKzPVkr7kWMGw1J351ayKaCWwTLDYbsaHcS7araEIQ52kEFR/mnLPlJPlVCko4I5tvI2Yg6aNAG5Mbep0FAOIdtbFmYJYg6QYGwg5j56aA7Vz3i/a27eJlzHQbe5H0UetA7mKMyND1G/8AqOvzonPwAovudB49+lHE39A3cqIjKe7kj72Y/tCf4QB5Uk4nipaSWYk75dJ9XaWPsKosNJmSZJ309etR0hY4Vhju+S5h+Juv2Dl6GSSJ3gmYnqIopw5sxJdsx68/iaB21loX4SR9dBRrhlwg6wNuQ5fKhnwNph/DWhl0VZPOfYHn/wAUXt2lIjQe49tqF4G4YMwRpGp8txRTD3lb7JBjfy9elRy5OhSSLItgNPPqB0869cQGkg6HT4VgtkkBYjn/AMVpftQpJP3W/wBvnSx7R72U/wDhE87t/wCqCr/9nAMWQm237yHKfcbjyM0P7KD+52f+5iJGkfbH53o89sERt6UufvZ6mrwRNhe0t+yIvL3qCPGgAcDmWQaN6r7Gm6z41DqQysAQQdCCJBBG4pFS0ZAnSnDspgjawagxqbjgToA7syr6QR71qd0JqrZZotEGsq4imBIE842nyrKCzF9Q4qcICNtOo5Hp6UK4lwzJ4lmJgjpO359KOX7BNnMmhjxAHmN48qGWsdmXKRJiDzkfzrurBy27A7A4oo/k29Na3dCei7fWlO5bAeDsD8p/l9aMm+euh0on6goS2yuGuCWpM9TTtYE5RSvwO19n3pvwKeKuF8UnaLR3KWKdy/jjFqOtc/7XXZyrT5xd9APKucdork3Y6Cj+ERtCcvsjhal3nFfkGWGyknkaJthy6xB6jShbaD2ojhLkgama7N7mLBSa0R5VcwrVBjrmvrtUWCcg6USYHcv3jDAk78z1H9K8Sy0/yqHi/E7NlYvXFVt8sZrn+kaj/NApW4l+kBipWzbyg/fckt8FUgL7mhVS3A2ULj//AGqMPmF64ABrlMtcHqgBIB6tlHnS3xf9I1kSLKBp1lvFrrrlByD/AFP6VzvFcQe59tiRvGygnmFHhB9BUPe6Ry3+VKleTuwk7KwX4t2ovYg+NiROgYyB6LAQeoUHzoU92d5La6kk6dNaizVrmr1rC2zd30rSa8mtxH8v61piyYHImCRv7cxWk1vFaRWBWPU35e9FeFv579P60Holw9iYAn4UMg6Y1YBt4Vj66D5UawhYwSoURtuZ9elAeHINmY7bTHymmHAlepNRzWTo03YsW74B/kK9xNvwOf8AA/0NRXRrsR02qtj7n7JvRqVYepYLfZJf7pZ/7l//AH0bZgNWiAZ22+vvQXsm39xw/wDFfP8A9w1fuuZmR6Tp6xS5+9hU/YizcvcxTzgQO5tBlmFXz1yjXy9a5scVrz10GldatYUBVHQAewo4rAivJKxCt5TsW9jWVa7kV7Wku5HErTZrRK8119YpcJysPI0R7NXGe7bt5godgsnYSR+d+dHsT2TFriNq0oa+pysynKCf3lOoAiRuecTXVvZkNxVxLrmB/P5ip8C+ZgOkUw/pG4OUe3cWylpWDKy2wIVyQ4ViognKwHnlMaRS7wZPFRxzkKCyh94Db2NNXDRr8aX+DWoX2+lMnCl296+a+JyvJL6neeKRrxltY6CuacVeb7H4V0Ti76tXN8eZvNXY+Gxtp7+WfOVpf81voapYkGp7ZEeYqDD6MfP61iXPERFWpGtmnEeIqLee5oF6CSTyAHMn4c9opN4h2vutItE2UP7p8Z9XiR6LHxpi4/a/YMD1BHz/AAmkC8NaXLmw6Pt3GrPOtalqyrPD+HG8zKrIGAkBjlzbeFTET6kTXjHIrWtSAanvWVCyCT5f8VLawfc3LRxCOLbQwyx4l6q0wfgaJ4/gYQFzcRrQyE5dGAcSngbWDK85E0uU0mg4RumLpedYj0r1LZNMd/sRctlszAItkXe8hsslQcv2ZzctomBOtDcNiky5HtCP300uDpucrehHxFNWeBDxyWOH4TDllS4SjSJJb9m2uzQJQcswJ+FEMZ2Mdrr92FVN0AbNppABMSPOhFridywf2N1gORGh56EGY35aa049n+2i3VCX07y5MGCqz0KAkeLYELvvFemmsoONnhi2nZhmttGYXFJDK3P06fOgd60VMEEEda6xdxFpry2w0OVzIH8L6/dM89DoegPMGl7j62TcNu+jofuuB8ZWN/NfaZoFJMJqwiVYwdyD+fnRbhvZkXWZc5Gko+XwE8g3MT7g9aGXsI1p2RwVZTBH5+teumeScRp4ZiQI2E7ER5dKN2sTodefnSdwhyzqsgEkASY1Mc+VO3BeCNeuG3mUFQGLTmQISsNnWRrmMASfDy5TVEkyyMlY973xD+v8qg4gf2Z2GlbYt8gbQlVMZhOXnEnlMGhXE8fFpgwgldPSYn5H2pajdjt6SDnZq7lwOG81uny/6z/yq8mIzbCaGcDX+6YUT/7RO8fau3DVC92wVLoREZwSBoPEddSqaSd4E6+VCoXk7GdXbBXGzAKDet8pdB7sJrqWJ4iqCd52Arl/BXFw279uWUE6MChzAHkRpEgxB5a0ftcaBMOMp91/1cvjTqVJPDZLqZy5SGsccT91vl/OsoKt7SsqnoR8EPVkc/7GYJWu5mUMqwII3dvsx7E+1MvZPiIxGJxN0Wlt27d4YdMikFlS6FDGTGZiTMQNPKk632mXBFhKstsuEZdwzAwDzBBnTkY5GaBdnf0gXrNnE2iYuXHW6jgRluFlz6bRAmI3mn2VkxVOEpScfqGsVxxsYmJcmJvF8u4yiVHsI+Aqt2dsy3rSvwnG3LFwQMynUjcFSfFpzHUV0XD2LQvutpMoW46gBmOgMAHNrIOYegFBeyOtsj1F/eBqwTBQqkiWmB1iJimDha6UpNjkcDuyHexcts4G6rJDQT/hziR0IrRe1pvYnDrg7oe1Ld+ANB9mJkSTlzEBfI9BXz9fT1K1VKK8/sV6itCMLNhvjD6GueXTLk+Zprt3GuPcyKGW7LhgwAAzQGbm3gWQBP2jtvSlx3hzYe+1vOHEKwZdAQ4kGD+dK6+hmugqfdPJwqsGqrl2awbWzqK9A8XpVJLkeJiABqSdAB50o9oO073WKW2K2htGhbaSx6TyqzhGLIxdqeNWkQ2mkuwBAHLXQsZ0+FJOMADeR51Wu3Wc5mYsepMmtXcmPKlyV3cbGdo2N2PSstkrrr+d6y2vPlXly7OlFawLd2X37RX9u8bKAFUGDlUbBQQcunSstcUuHMWuNDAhvORqI26aUNK1NhrBdoH5FY0amw9ge1Vw23suhu953YBDZSO7KlQYUhh4FEH90dBXt+8t1lUo9y4MqZXJzhVmQrKQDJJ3WRPIDUVfsrbYDfTrrJ2/4quVacxn1/rWOC57hbmsMv8AHsKltgLYcEAhw+sNmMQ2RQQVymY3mpuHdkr962biZBBEKzZXM81B0j4g0KtYlwdCWHMEkj460T4j2me5GVRaIJ1UnYhdAOQ08z1NC96wjVtbvIO4nhd/EWrWe8oKkx3w8awQF/aKJa2xDAMdAyAEjMK8u9snvYUi8ELqBlcKGzEGctxSfDIB1yx6Utp2iuyuYq6gBSrqpVlXZX0kgctZGkbU53uyyWyt2wsyoc2w3iVSNSrOGBUEry/1UqXp9+fA2K3XcPyWOxmP/WLZBNoQPsr4WH+U6Qeo9qztA9h2W3iIXMYW5l8QPLWNuREwfmBeHsWQpZ0KvtadVyNm0jOyADUkakR4SfI6W+JGzdW+9x71l2K5XOqsACQ6xkYQeXQyBWKSb4McbK9y7Y7I2LRm53jjTxKYA9YEj6U48AuIbN2yQFuXLd0Kyk5GPhCggrMgQNdNOVJWL7W2CMttHyrorBspH8JMnKJjXyEEUb7HceS9csi0t4sGZXCSAMytDMQCCCQSIiCOVBWirOT5QdNybt2YuYHj0NDE5HUhwCRIKtoRpO9XO3+O7mzbw9sWxae3aujKAWJOfQsNJB358pgVD2i7OeO4yuqkFgehZSRMj7LH0Ovxrztg/eYXB4hijNbz2nVLeQBp7y0CsAbF5I3jnM15xipJm7t0WRL2hFi0qfetotv0MSfjmLaUuo92/dzWQ2dFNwFTDgJ4mYazI1OmsAmqSkOxzvl3MkFpJO2nP1o1wPghuFDh8Sgv8kMo0kbBjoTEj/mnqKiIlNywdV7Cdo3xGF/vKEmY7zLCuORBGhbQjTpV29gkaGtsszAYGQfI8ztXKcNxW/gxcw92yJPhYMCGykbAggRzB660a7K8TwiNlsX8RYuNplu5HtsfSACf9J6VrpNZDVWLwOp4NiTqHSPW5/8AqI9qypF4hcGhykjnDr/4wY9zWUu8jbROD/rBysN5A38iK24baLM0clLH4an5A1JxXh3dORIZYlWGxEj5jnFGew3Ce/u3VDBT3bASJ+0rD3qrlCKTUKicgjhMKGsg7FFVgeerEEeh/CmDgd/u7LXCM2USB1J1AnzLAfGrWC7Nd3hC73AZw7OABA8BBUNO8l9tNqW8Txk5ALN1VgggRKkqQRLRIggHppSpVFFpPuWVK8HLdDwOfDr+GW6+HAzYgoVvvsGJBchQTuO8OsTt+7SfYuDhty+haRZueEj7RDhWE/4srRpzpXwOLuWbrO5cXDqGBIMnQkMOoLaih3EsWzuzFi2YgkkkyQInWspOUKrqJ4a4+vkiqWqUVCXKfJ1zsnxy0nD7166/2c2cL9qbjLAA5Zi7xy0PIUX4elrFpgDdUue7ytBhnRTcAJIg6FVI6y01xvhMEqN5Uz6yYNPHDe0fdYuxlk27VnLABIWQSNthJ/8ALoamoU1TnN39xRUi6kVbt/r+RV7eC7bxd3DsCqWXYID95ZOVydiSvtr50u93zOn55U59sr5vu2JKyFvXIBETadj3R9JBHq3nSi10u8sY+Gw9PKq4y3K4urRdOW36XCK9lrzYI4wZTZW53UZvFmMbLzmRsZ1mI1qDivC1suVDhyNDAiGGjg6nTMDBnUQdNh2nsn2f4ecMCcptdwtw3ToysGViSRs6nQjyI20rivH8ObeIuo2pV2k8jrIPoRB+Nbu9VvyLt6blCT+eVaxXk1ZsYTTM23Tr/IUbYJHhcMbjhRAk78gPOjdnh+YhMMpd1BzvOmunp7VUt44TCgCegGg6DSrQ4j3KhVygRrGrHfQ9BQVHJLHIyFkb4hxY/ZWgGumA97eCdctv93kJ332qu2Ge4c127nAn7xa4dfuqeZPM1rhbj3rpYsR5iBAHoOlTXsSiMcpzRsevqaDKx3NsmvoVbdm5clbVswNYGp/iY6TVfF8LuWxNwZZMQd59Pxqb+0rhOYEryEGPny0oqOHB0W7irwtI2iaF3aN8qzOUdTz60xJrLBspYFhVotw7E4pYNp7ggZRB0CzOXXQCdYq/xDgXd2e/w7LftHQuBqh6Oh+wZ5+Y2mhWFW8ykiY5mY9Y863dF8AtOLyb4riN4PmLeOILLzHRo0NSYLjCEhcTb7xRoGEBwNeYjMNZgmh7GNOVGOCdlxezNcZkRVDnKATlMxuQAxjRdSZ2A1rKm22QY3bKb3cMTAW8F/ezqf8AxyDT40y8A4Utm4txXD2mKGe87r7J++TII11A1MQNYkbY7P4ctBfECTELbVss7B2LKC3OFq9/6XfCvnLh7GgBKkEsWByNaJkNpm5ggaEnSp6tpRaRVS3KaN+0SXcNxG53bZbd4K0sMyEXFzQQNGOcMvPUUawF4Y/B38O+e2zEXLaMCVW4its/3UIXLqNM55Cj+PwGHxNuwb123Zcgiw9xAF1ZtHViCyFQCQfsm4p5mVbguNFsXLik92mYM6NGaC2U2wxBdQW0mNk0EayKbnSTSyv4G7Uqji+GLVrsi/eXVYBQitqzqoDCIU66kHwkCYO8CSK+O4YbGIYIcptvpDAkagqZGkxHodDBBrqGJxVrFot/9XK37bZ0vSitkmMt0ndchaZzQRppVTsX2awN1MveC6WcBiYyll2RGK5gz5iNwDKxJAIrhWxlE8qdmKXGOOYjH5QbaNcTUZBDFNm0kzrBI5UKw9/uGIxOFz+TEoQdDoRpOopp4jgrOFuvfJUgmVtxEFzsqlWyKvrssUDbtILlzVLAUHMwyKA0HmQPF6xR0qspYj7Rc4pO75L5/SInKzdgAAft22A03n61lX07d2lAH6sunSAPaK8pp7cvL/wJ128yZrQK5JBZdGWR95W1iQeR1G9ZY4hlYlF7skAE22dTpzENHnEEeVS37yZg7rnJ1gs0n1rU4vOAP1W3A5qGUx5lWE+pmhaMcS9c45ddpbEO6gBcmYKIEQCggEeFT6qOgrzEW7dsZoUj/C2o6SCAfzvVROJtYcNZJg6slxVYAyQRmI1BHOB8qK9nuEYrG3xcsWssOCWWAinnlk7+Q5xtS3Scu4PBPjUa3aVmt3LSv/02uIwR/wCFogmNYqth8RaZQuKwqw05biDun+DAZX+M10Dt7w6/Z4OUeJD25gBpUmATIlGBjUa66GCa5f2b4cuIvLbuXciSCRrJ1jw+EiecnlO9ehT28GvAZxXY1I/u9/OIEI0K0dJ0Dax0qDDcDuWP2md7Fz/GhKZf4hJnygimbtlwexgTbUTctuAwliLoPMghQpXlPI6EbE37V9GtKA2ZXAy5tTEdDuw99OdHfGBibtZgTC8SZot4pLRtuCBdBHdOI26T+I2EUL4lgMPhu8WYW6mVWHjYOly0zAyRAywfj6VdbD2rDm3ftZQ0eO39hh1K9R7iTVXj/ZlGEWdLglwkgrdSBraIJBYQQRv5bTvuRt5LLK3ZTi902/1UMO5uXQWH3iIPhJn7B0JHOKWMfiWuXGdzmYnUnnGn4Ub7GWGa/aCasXWB5eIknyAE0yfpH7K2sGmGNu3D3BczMjFlYqRuCJz+IagAHXTSlU79Rt/QdV29KKXPLOfWWjlWzMSTr6miXB+DnE31tB1QtABbMRuP3QSd5+FZxvhBwt+5YuujG0xUlDKkj5zyg6g6HaqbkrwDC8GEMDrzP56VmRQNyT0jT3rVwC2m3U1PbQCDM9OnOvWuC5WJbTsVyjwqTr5+v8q0ZQBv1qO5fA6nzNR2pbyHpRqyAbbJ7MEzPwo2l7vr4KgBLSBE5wo1J/iZiWPTNFA7djXUwo89TVtcdcUELKrHKNvM16SueU7BVOI/ql0uMrI+ly3oQwP3gu2mxGxBNX+PdnHv2w+CYXLcZjaAGcZv3Du6/wCGZWKVhZLcteRJ1NGuG429hSO6l03yHQhjEtbPn0566cxNUSi00xsZ7sNFPs72UvXbpUoVYCQHBXWftEEaxqQOZHQGujcDuW7dq8ShXIzDvG1LKAD3hG4c9D+FBz2pfEQlpXe/qGQ2nD21BEsQoOizrrzPxE8b7Rr3l3DYfxq7IpcHRgmrx/ExI6QPOlSvN5HxaisBzsnx4KCj5SGysyNqoZwNp5yBI6tTOiqyMvd5rREBD5keEa7SQVM6eUCkDB8OLWbl0aZIL8mVkbxFhyhWzf5POmPst2jW+6gSttCzBmgFjrJj7qDU6n2ilTV+BkXbk59xZr17FkXGYMgYEM0lVtqc0kcyQx8y086r8Ot3mUWk1Vm25HLqZ8hpVvtbl/tC7kMhrzmR5sQY8t/nV7sDbP62Bqe7nb1G9PklGH2FJ7pHQOzuERu+s3SGuraVWthY8LCQNt4+tUOw9x7NxUzZc2iOhAnQhJI0bfQkbM0jSrHEu0gwqtfVB3l97gEknMyLlTKORBInyB8qHcGwgVU5AQRJ+8fur5qwzeUGp8obhmcdtdyzC4RCczl8QOw11M+XUiuecU4mLjHJbS2s7KNz/KeVdM/S9YDYW1d2K3cpjo6sfkR8zXJbSGqNPRjBNonqO2DcqTrNZW+U8oisp1pE94lhMSumgnyBmrC43STMetU3KH7wEjoZHsd51jzojg1SISCep9BHLffnFLdSy4HFLEYhTpHvXQexnEmtWGdTACWAAPO4ocn1AMnekjHYBiund+uoP0iifZ3iXc/q1ttUud4bsQSVRyQFOwnLvrvW05JrBkjq/a7iVu81vCuuZXOa4OiKM4noAASf4YopgezuES2Alq2qtH3RB05j4771yXgPaEYrF3bl1lDXrZRBrCteLoFj/CreyijV/wDSGL163Zw6kWu8SwjHQknQ3I6dB6elbZrgLHLKH6ZL5GLtWhEJZGn8TMTPwA+VJ+FxbkZArsR+7J+nOtO0GOOIxF25JOZzEn7o0QfBQPaq6cSvIAFuuq6aK5A0gbAxyHtWyjdWZi5G7h+LurYP62jm0wGV8ksnmwOsfD4nSh44cQue3cDBDnVlaSI+9HLb5UvjGudWdmJ5kkmPU1PZvBdYUnqZnXzBH40LguVhjlJ8DJ2dwpGIXEWcrrBdkVhmRua5ZmCSSPLQ7Ux4vtClq9hA11VfDBlh+ZJALZiNCcq6jkT1NcyRyTnRhnUyI8LCOnX4UyYbtitxQl8RGkxnB651bQiteFgVJNjbewWDN0Ymyz27rNJAKtaJeQYygZIaDoTsfWiOJuYTF2L36wthyLbEumU3F8DFSGHiDhwNOnUUnXXVspR1ysQQRqMysDAJ1U6QROoOlCV4i+HuFlNxCzW85UEEpbKmBrGsTMxtsJoVNN2Ad7iwEHM61s505/mavLYtwPFB0jOIB8iQfD6kc+Q1rziVm5ZZVuW1TTMp0Ksp2ZXXRxvqCRvTvAJQt4ck66CrKzl0+teLfJit0cjlpTEKk20W34BcS2Lt1Wto32SwgnSRlUnNB/eIjUdRLT2atYZmzImuQZxmlZOhBB6jpsTpFBOI8fa5gLWH37s/dWFyiYzHP4jqPuj47nfslilVTJgkiOsjWdOQ8I8ydjXL1fUlB3uvt4O58OVJSSsn9w1iOy9uzLXL/d22OjG2XIJ2BUHQbnQzp6wUw3BrFkZ7GJsux1793OZf4LYQhD5nMehG9XnsrdtG2/31gzqfXXnz3GwrmHEMB+rXnRiGKmNDprqOXSDS9FXddOE3lfqvJnxDSqg90Fh/oOXEO1FrA4d7WBJuXrul3ENoSNzk1MLPmxJ1J0ApAxQuLlukBZzKGHMgeI+zb1as3bbNDFmPICWn0WAfnRB7C3Lf7fNat24IJBDu7QMokkAQMxOsRtrVk5KDOZBylgDXu0N907trrlDGYaeKNs5AlyNhmJ2HSr/9oxaazbmG0JnWAZjTkTE+lFH7F2rki25t3FgZXIZTKhgwZfuspzAxyNLi2Ws3Ht3BDJmBHmKCFSFR2jyuxY6U6Xu4fc8wUks3NVO/nC6eep9qcOw94K+KuE6qLjf6ZP1il89orf6gMP3I77MAb0j/AKSuzhVWNGLuZadgBV/g+INrCY1uZCqJG4ZwD6jcUdTMbCYclvtXfK4bhf31Fk32MwZe5lYT6pod5Y00WCWtYbEPlXvHICL9lc8FBruxCmT6Aab897Udof1trRt2e5tWbS21QEsB4mZtSNizmAdhG9MeG43n4Yq7Nae04Y7DK+XXToflQSjhBQazcO/pQxM4W0nI3M3wRT//AFXKxcGwpk7acTa5ZwpOmfvbgHS2WVLYPwtlvVjS9hMMW2p9JbY5Bn65WijZh1Ir2pLlxASNTHOspm4DZFeCrfuEbEEHyE+1RJfgzHsSPpUiNpqT+fpWjW4pYLRcs8VIB3+tXMNx4AqWshgJiGIIneAZX4RrFBvD1PtVnBXgp1YQdCI5dfhXuODw4dl8DhXuB7ZuK6EHIxAJC9I316HlyrbHcE7qHyL4SCj2/DBUypZdROg12n4CgmFwQbUXF60a4XdCKy3btyNQAIKQ28qfz0NZKSeOGZKyeAYcMoBYEQdY0A6xI21qqbIf7NsgjzGU7dak4lhGeFDkqOomdNNhPvUuGxPcoFdGED7Q59d6GCvywlfsQdwVADLl8xqPpFU7+FDkBW+BA/CjlntSighTBPK4srPUxUV1VBzC2JaSQp0BP7o5D6axWy9OUMU7qz5K+Bs2VBF7DFjya1cOYfAkfnrQvHWULeAXADtngsDPVdD7UT/WmQzDL0O1atcVlg77+c15SkLTiCFwrjTkfwOk1ZuYtiFRrhMdNYPqTrVsW1OzEGtXwIb92es7/D2o1K/IMnHsUTw+4YORmE8hp760WwWMW0Bmwqso5MJ9Znaa3scFLKfGIjqfbWvS122PGCR/iGn+oeVC6jbsmv2B7G3EMPaxYzYa2bV4fataAOvVCY8Q5jSfqHu8ExK6NauD/KT9KIFgxkD1Emrlm7fyAE3iOUgsoHqROvyiilOSRrjfIv2fBcGaZBGhGu45H8av8FtEXXT7OUsWMarkmY6ECfzFMCX7dwpbuCSzKBIkjxDUHcUt43HhLtzKIW7Dx5OoYKTzgkT1ip5zlUVmivQtQlukP3B7xKAwcp1VRJYqOZnlpud/kNe1PCVv2xeKZjbB8Oolehg6EHXlNDuBX2voWZtBqyqYBM+EH/BoQF8vdr4ViCU8UaHLAkbcta4NRujU3LlH084wrU9suGc44Xea7pZyWl0zlLcsAf3Z8TH2q12hwfdIbRUpHiGY5mJB11jcxJPMgQBEUO7QcKu4W61qWyliVIMKVJ0nlOkan7vpPnHO0ZvWEV87Xgf2lxrpuBhrAUHRBETEyQK7jip7Z03g+YptUJSjNZJuyvEGzZTsxs255yWAUD0E/AHemfD8Mw+NVf1gnOrKgdPC7KVGXPoZBCk9QQYNc94feCeINDz4Y+7H3v4uQ6amj7cZCW7Yt+EgknnIthcuvm2cfGptRRk5Xhh+S+hUTp2nlDbxz9FNhrbDDSl5RIBYsreRnaeRHtQjsTjQc1u8mdEEsrAMJkA5gR4cpkzpqRJ0WrK/pAY3W0+6qgz+6CSfiaXOEoXuLcILi67SF+0Qx8Q2PWQddqmowrOnKFZ/Z9xjUITUoL7j32i4RaxPD7pw1tbTDuy0KAHCnQQpgGSPFG+nmE3hq5eE3AdTiL1q0nkZJYj4KK6vZtpYwiLdtsrOrK4cjMQoZphUQKIkgZRoFNcqxaf3PAKg0Fw3G/zMgH1j403QylHdTfZ/39iTVWlafko9uL6vjTbXRLCrZHpbnMf9Rb2oRc4gAuVBHn5UQ4vwjxvcLgZmZoO+rGdqFd3bG7OfRQPqdPautFxaOcqjzbuRR+YrKlFsdD7/ANK8pl0JwVga3/pWVlLHvgwc625/nrWVlGgHwEeCLN1QdR0/ymjFwxmjqPwrKylVewyHDJ7W/wAWq06zv+d6ysqbuhT5Qv2LYzDQb9PWreGQArAHP6isrKqkWPgIZRG1UcTaEnQcuVZWUlCyvhVEbc6u4q0NdB7eVZWUS5RPPk0wrQTGlHMPbHcu0Ce8bWNdhzrKylVfcx1PgG4tBpoOX1NbYO8wmCRPQ/w1lZTf+qC7DbesKUkqCQykEgEg9QeRrlnHt7P/AGLP+wVlZXu55e3+/QNcAYjD29d2uz5x3cT6U8/+0PQf7rde1lcTWe/8/wAn0un+VH/yiXieHV2UOqsDnnMAZ9Zrk3aCyq3GCgKA2wEDbyrKyrPhvyzi/Efnv8A21v71Zs7fGsrK6LFUeUWWOjfH6U0dhVBCyJ0b61lZUOr+Szo0fmr7P9zoPbA/3Q/9nEf/AI/+a5bwtz+qgSYB0/8Aq26ysqb4V8p/f/ZJruV+SPi4jvSNwx/3Gl9B9f5VlZXbp8M5fYgJrKysph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CEAAkGBhQSERUUExQVFRUWGRgYGBgYGBwaGBwYGBoaHxgaGBgaGycgGhojHBwZHy8gIycpLCwsGB4xNTAqNSYrLCkBCQoKDgwOGg8PGiwkHyQpLCwsLCwsLCwsLCwsLCwsLCwsLCwsLCwsLCwsLCwsLCwsLCwsLCwsLCwsKSwsLCksLP/AABEIAMIBAwMBIgACEQEDEQH/xAAcAAACAgMBAQAAAAAAAAAAAAAFBgMEAAIHAQj/xABGEAACAQIEAwYDBAcHAwIHAAABAhEAAwQSITEFQVEGEyJhcZGBobEyQsHwBxQjUnLR4RUkYoKSsvEzc6IWQzRTk6OzwtL/xAAaAQADAQEBAQAAAAAAAAAAAAACAwQBBQAG/8QAMBEAAgEDAwMCBQQCAwEAAAAAAAECAxEhBBIxE0FRIjIFM2FxgaGxwfCR0SNCchT/2gAMAwEAAhEDEQA/AOcWZHxq7h3mPIj4n8KpvfXWR+Zq1gnXkT6GmSG3C1vFFT51dXGlxJFBzdOm/OruAuEmOW/ypbjg8pNE1y4YrWxsdOVXWw/Oq/ckKfKswHZ8gnHXyNB71e7OcPLuPhVK4rTt7dTTt2VwGVcxGtbVmoQHaSnulcZ+F4bYRoB86v8AEL2Va24dayrPWhHaDE6wPz1/PlXzFnqK1kWamptixR7TcUjQbnbWlk4lgPPTWrfGnzXSSJAMAVBYuA719XFKKUVwjkRWLsxMU5Gx0O+29WcNxDQaxG9QYhDuD/KqneGOfnpRhBq3j5/Hp661BiSDlYNBPQ8/hQW8DuGNRQYjMfT8mi2gjbwjiCq5DGWJ0Ytmk9DPoPzFXb/H2UjK2gGh0nTYbUhi2w1n861NZxDkb/H40TiYHr+OvPJZpO4/Gqq466GksQRr7VWs4/k3uKkfEKx3B8qGx6wyYL9IV4eFn8J00Pi/PlR3B9uGCylwgnk21IFkJ5fEVKjzEQdvL0oHBPsbk61wb9Jtkgi/4WH3lEgj4c6vr22wNw/aOk6lCBp5nSuOPd5QJ3863t8QK6QD8KW6cTY4Om4r9JGGBi0rlZGY5Y055Z/GJrW3+kGw75FzrOxaI+MHSuZnFyCCKgTFBDIG1aqEA97R167xl0UlWaeR3HsdIqkO1Ny64VnyE6eHSPakTC9qbiiCWdOhMx70w8I4lbuKGH7NpiGAPzrenDujNz5HTB8Hb7QxDegJI95o7bskD7ZPrrSbavP+9NTrinGgbwncTSnRT7gucnyhrvXHBUKoMnxEmIHUDcmY0896kN4UpW8TczE6jlvrrW1nEvnOZ/DGihY67kkk8to22oOgvJi+w25qyg1vjUCCCayl9JhbT5fdDzrfCYjKelFF4FmTOCB8/mKFX8O1psrDX+g+UV0HZg5WQpaxGvUURw7nfWP50HwNokSOv5/GiWHfkeX0pTRgUOJ8MV5isTCgddKrMRO+tbNcGgP5FDZBqT4NuH2JuCfWui4DCwFX4mlbs9gpO2s084G1JJ6aD8a5Wuq7YtnaoR6dMuO2VSeg09aVcUpuMRPkD9aZOK3MqR8aB4MCSekzUugjtTqeP3ZHO1SooPg53xjB3LGIKNrzEbEHnr7etVrJLaFCK6fi8HbxCwdYnKwOoJ6fyNArXZRiCBcUMOTLoemo2rrRrq2TKunafpyhXIy6QdagxGCnYMJ3/M02nChlgjxAkH1Gh+dVDw5QdQD6z+BFOjWTJJQaFU4JgYBMaVIuAPUdKZkwloGSpjoDPz3qwt/DKCBZPqW/CDT93gVu8i2ezzxt6Hl7iq54G86g9NKZWvidNB0rcXZB18vP4Vu5mbmLP/p55iD86x+z91dcun55U0LiXUKIz8idAfWBA9qm7+eVamzN4q4bgN1/sCddpAO3mRVp+z19SAwIJ0UATPlIpiU86I4Xi4C5WWeuv9K31djOpEBYX9H+LKzAHkWAPtP8qkt9gMVJGQ+4j/dFOeH42pHhI9Cf51ew/Ei3L2pTlJcoYrPuc5v9gsWNTbJ9CD9DXqfo6xDQT4RPM/0muk3MROgLL5jl+HvWv68GUEAieoIPxBrFOQV0LGE/R9aRIZnZ/wDDAWfKao4zsY4+wxjodN/Q043b9zlkjprVDG8UvW90tsPKQfnWqT8g3AfDsFfVstzxKNxmj2neij3rH2WtsD5A/UUPu9pbrGAgHwn61G3Er4Em2x/ykfTStab5GxkkHLFqyp0a5/qMa+lWkxdnUd5P+U/U0v4LjV6f+hcI8lP8qJk5tXsn4jX5Uu1nkNyTCng/fFZQvLZ/+S//AJVlbnyDdHJ+DcSt23AuKYMAlTEDnI1nXWi/HeHWbqqyurqDBIIzDpMUs2cMXBI5bgb9ZOm1WMDdhsuoDQN9J03o5RvlBqXp2so27xtXCh25Hy5VeW7rPPfX8Kv8a7OsyZwNQCR1IH2hHPSTPKPOgFm6dJ22NYvUriJxcXZhKSTI3q5hAWafzpVaynhOU9NfpRjhdifp+fjQtjKcN0rDb2esQpamrh9rQe9BcFh4RV60wJ4UJ8q+b10901E7FR7YAXjWJlj0oVavG2xbdWERyn8/WrGOMsB1NR4jDZkK7TV8Y9KlGPnL/JFpfU5T/wAEeFxK2yBpHLrRDFkQG139560rC0SPMGD8N6MYBm7rKfECMysd4nUHzHLyo3DarlkKm52seY5IfNHhf/cBr77+9VLxozbXMhU7MPiCNiPOlvu3st4vHG4JMR18vWmUE5qy5RHqYKMr9mb37U7b1D+qkiDVi/fbKr2zmWdVbUjyPMVPg8T3v2baqRB1ltP4dOdUptK5L003YHHhxGwJrxbDdDTLbhWAK6cyP5UTPDVIBGoNDKrKKvJHlRi3hikMOdyK1XCTTdd4ST93T0qP+yPKhWpC/wDnQuJho5mpWwg86Ntwhp8o+fr0/l51uvCiOU0a1K8gvT/QWblgCSB1idqsYfFvbGhjQc5FGbuCBlco8xv6zUV3CQNvYUfXTB6FuxTXjL6/hU9vj5jXU15atDaI8o68jPOpLuEB5QfIDb2+dec4sJQLuF4wj8zp1BFWf1hDzE+Yn8+9ULWAU6EGtv1cLMsBzHKAdNST105Upy8BdIt3bVuC0gAbmYHz2ryxhZAIZtR6GOWhqD9RcxBETJJknyjznnpVtMCwGjH41inJdz3SuTLacbN7mtrWDLbwPOYPyqqLl1dwCPKp7HEH/cI9q3dNrlGdJeCz/ZbdT71lef2m/wC6Pb+tZSt8wumj5+wd7LcV1MQROvIGjHG8CpUOugPTbr86WbLQT0im7s/jptAdNPhGk/nlXSljIuPqDPDMaTbtMGJGoYRqGA+ak6EefUUm8SwIt3Xyg5GGddNlbYH0Ont1pxwoVM2WADrHInn+R0NV+KYTvLeYawD56Eaj12PwpCltkUukp073yhb4bOuvSm3s/hpKzz1pP4SYJUnWR8jFdH7OYbY9BWV3tizdJG8hhw9vx+gq9xG5ltx1qDhtuSTXnGLvijpXzEV1q9vLsP1k9q+yAN4ZmI6fmalU+c/0oHxG+yMLg2OhHlRPA4sMJHzrv1qe5t9ifTNKKj3KnEreV5Gmb6jeiHBr6uhQRKH5HUfj7VmJthxETzmNJ61R4KCmKEwJBUjrzEfKgcVKm/KGuThNW4YatjXXrrVPHhZAbns3UefnRTFZZ8yKq4qyGWDp0PnU8Htdx0/VGyA9jBd0+YaqdDHP87irwxCFgToVBieYI1j+VDbmYAodGQyB+dx/OrCXlZAfcfh5VfOF7SeSOnO3p4LPeKTIIIOulXcDxNrWg1Q7jp5igiQD4NCOR2q5YuToap2qpGzJm3CTGhONoxgOszG/PprzqXv9dRSkbUa6Eb7fnWjXCOI5j3bb/dPXy151FV0e2O6LuMp6hOW2SCD4kSDAkbfGvH4hH3fYE/SrC2JjQgROuhnoRQ3jXFMPhh+2vLbPIHVj6IJY+1RKDbsirdEnfGHoK1S9O6AfX5Uk8S/SRIP6taJUad7eIRPgs6nyJB8qWsZxu7ek3brON2DeCzGwi2IZ4H72XrVCoNe7AKqX9p0PH9sMEhZZa467rbAcD1eQijzZhSni+29x/wDpKokQMpkA9e9YZfgit/FzpeS9Zb7d1TGoVV8M6nS3bGUbATE6iq3Ebztl7klesoTP+oUyMYrj9Q+F6n+EX8F+kTEWMTmv+K2YDrrK+epkn8joeu8MxFnE21uW3JDjQqJj+IxCn10051xxlZgxKM1wiATbRhl6MGaG9YEEaRqDY7KY3EYB8y5zbnxWyoiOcHOfz0OoyaUuBfqXB20YCNmJ8zWt7DEA5SCeUyB8Yrm3Z3tnir+KN69cSzhSzIFaAPCdpytLAMJ1UHqIFdDs4xLglHVh1Vgw9xSWmgkmyUYM/Xz05fzrcYI9DVdcQRqfDrA1n6fSphjT1ofUbtl2PTZHU+39ayvO/rKz1eDbM+aLdzXamHgmJREMsAee2w/5ofjeHd34l1Xn1H9Kq5dK7jtJEEXtd0OYZjAG/UUUsuAsRHOPPnS5wXGFrZB3Gk/SfhGtG7BhfOkzjgopTVwQ2AC4kldm1jl+f60+cDSEpSwVrNdJp4wVqLYqPWT2w/BdpoWuw3wu3AmgnGL8B29qP2/DaJ8qSu1N8raI5nT3rl/CIbqu7wmzm6+d8eWVLj97h2YCCFny8I60P4LxUarptm/n/Oq3BMTlEaxsRyj0qvcsd3cYLtOh8jX0Kprhi+q8SQ4rczoGHyPwMxVfiMoUYDaJ+tL/AAziDWzofDzBo3/bKvKusKdj9Km6Eovi6KI1ozWXZhTEXSy5xuAD8qlw97OAd+dLmG4qyEqyklSQZ+cirXBcZqUO8yPxFY9M9uDVqI7kEOJYPPBGjKNOhHMevP3oRmMHLINMDsd13H4cqB8TQKwdfsv8mG4plJNKzPVkr7kWMGw1J351ayKaCWwTLDYbsaHcS7araEIQ52kEFR/mnLPlJPlVCko4I5tvI2Yg6aNAG5Mbep0FAOIdtbFmYJYg6QYGwg5j56aA7Vz3i/a27eJlzHQbe5H0UetA7mKMyND1G/8AqOvzonPwAovudB49+lHE39A3cqIjKe7kj72Y/tCf4QB5Uk4nipaSWYk75dJ9XaWPsKosNJmSZJ309etR0hY4Vhju+S5h+Juv2Dl6GSSJ3gmYnqIopw5sxJdsx68/iaB21loX4SR9dBRrhlwg6wNuQ5fKhnwNph/DWhl0VZPOfYHn/wAUXt2lIjQe49tqF4G4YMwRpGp8txRTD3lb7JBjfy9elRy5OhSSLItgNPPqB0869cQGkg6HT4VgtkkBYjn/AMVpftQpJP3W/wBvnSx7R72U/wDhE87t/wCqCr/9nAMWQm237yHKfcbjyM0P7KD+52f+5iJGkfbH53o89sERt6UufvZ6mrwRNhe0t+yIvL3qCPGgAcDmWQaN6r7Gm6z41DqQysAQQdCCJBBG4pFS0ZAnSnDspgjawagxqbjgToA7syr6QR71qd0JqrZZotEGsq4imBIE842nyrKCzF9Q4qcICNtOo5Hp6UK4lwzJ4lmJgjpO359KOX7BNnMmhjxAHmN48qGWsdmXKRJiDzkfzrurBy27A7A4oo/k29Na3dCei7fWlO5bAeDsD8p/l9aMm+euh0on6goS2yuGuCWpM9TTtYE5RSvwO19n3pvwKeKuF8UnaLR3KWKdy/jjFqOtc/7XXZyrT5xd9APKucdork3Y6Cj+ERtCcvsjhal3nFfkGWGyknkaJthy6xB6jShbaD2ojhLkgama7N7mLBSa0R5VcwrVBjrmvrtUWCcg6USYHcv3jDAk78z1H9K8Sy0/yqHi/E7NlYvXFVt8sZrn+kaj/NApW4l+kBipWzbyg/fckt8FUgL7mhVS3A2ULj//AGqMPmF64ABrlMtcHqgBIB6tlHnS3xf9I1kSLKBp1lvFrrrlByD/AFP6VzvFcQe59tiRvGygnmFHhB9BUPe6Ry3+VKleTuwk7KwX4t2ovYg+NiROgYyB6LAQeoUHzoU92d5La6kk6dNaizVrmr1rC2zd30rSa8mtxH8v61piyYHImCRv7cxWk1vFaRWBWPU35e9FeFv579P60Holw9iYAn4UMg6Y1YBt4Vj66D5UawhYwSoURtuZ9elAeHINmY7bTHymmHAlepNRzWTo03YsW74B/kK9xNvwOf8AA/0NRXRrsR02qtj7n7JvRqVYepYLfZJf7pZ/7l//AH0bZgNWiAZ22+vvQXsm39xw/wDFfP8A9w1fuuZmR6Tp6xS5+9hU/YizcvcxTzgQO5tBlmFXz1yjXy9a5scVrz10GldatYUBVHQAewo4rAivJKxCt5TsW9jWVa7kV7Wku5HErTZrRK8119YpcJysPI0R7NXGe7bt5godgsnYSR+d+dHsT2TFriNq0oa+pysynKCf3lOoAiRuecTXVvZkNxVxLrmB/P5ip8C+ZgOkUw/pG4OUe3cWylpWDKy2wIVyQ4ViognKwHnlMaRS7wZPFRxzkKCyh94Db2NNXDRr8aX+DWoX2+lMnCl296+a+JyvJL6neeKRrxltY6CuacVeb7H4V0Ti76tXN8eZvNXY+Gxtp7+WfOVpf81voapYkGp7ZEeYqDD6MfP61iXPERFWpGtmnEeIqLee5oF6CSTyAHMn4c9opN4h2vutItE2UP7p8Z9XiR6LHxpi4/a/YMD1BHz/AAmkC8NaXLmw6Pt3GrPOtalqyrPD+HG8zKrIGAkBjlzbeFTET6kTXjHIrWtSAanvWVCyCT5f8VLawfc3LRxCOLbQwyx4l6q0wfgaJ4/gYQFzcRrQyE5dGAcSngbWDK85E0uU0mg4RumLpedYj0r1LZNMd/sRctlszAItkXe8hsslQcv2ZzctomBOtDcNiky5HtCP300uDpucrehHxFNWeBDxyWOH4TDllS4SjSJJb9m2uzQJQcswJ+FEMZ2Mdrr92FVN0AbNppABMSPOhFridywf2N1gORGh56EGY35aa049n+2i3VCX07y5MGCqz0KAkeLYELvvFemmsoONnhi2nZhmttGYXFJDK3P06fOgd60VMEEEda6xdxFpry2w0OVzIH8L6/dM89DoegPMGl7j62TcNu+jofuuB8ZWN/NfaZoFJMJqwiVYwdyD+fnRbhvZkXWZc5Gko+XwE8g3MT7g9aGXsI1p2RwVZTBH5+teumeScRp4ZiQI2E7ER5dKN2sTodefnSdwhyzqsgEkASY1Mc+VO3BeCNeuG3mUFQGLTmQISsNnWRrmMASfDy5TVEkyyMlY973xD+v8qg4gf2Z2GlbYt8gbQlVMZhOXnEnlMGhXE8fFpgwgldPSYn5H2pajdjt6SDnZq7lwOG81uny/6z/yq8mIzbCaGcDX+6YUT/7RO8fau3DVC92wVLoREZwSBoPEddSqaSd4E6+VCoXk7GdXbBXGzAKDet8pdB7sJrqWJ4iqCd52Arl/BXFw279uWUE6MChzAHkRpEgxB5a0ftcaBMOMp91/1cvjTqVJPDZLqZy5SGsccT91vl/OsoKt7SsqnoR8EPVkc/7GYJWu5mUMqwII3dvsx7E+1MvZPiIxGJxN0Wlt27d4YdMikFlS6FDGTGZiTMQNPKk632mXBFhKstsuEZdwzAwDzBBnTkY5GaBdnf0gXrNnE2iYuXHW6jgRluFlz6bRAmI3mn2VkxVOEpScfqGsVxxsYmJcmJvF8u4yiVHsI+Aqt2dsy3rSvwnG3LFwQMynUjcFSfFpzHUV0XD2LQvutpMoW46gBmOgMAHNrIOYegFBeyOtsj1F/eBqwTBQqkiWmB1iJimDha6UpNjkcDuyHexcts4G6rJDQT/hziR0IrRe1pvYnDrg7oe1Ld+ANB9mJkSTlzEBfI9BXz9fT1K1VKK8/sV6itCMLNhvjD6GueXTLk+Zprt3GuPcyKGW7LhgwAAzQGbm3gWQBP2jtvSlx3hzYe+1vOHEKwZdAQ4kGD+dK6+hmugqfdPJwqsGqrl2awbWzqK9A8XpVJLkeJiABqSdAB50o9oO073WKW2K2htGhbaSx6TyqzhGLIxdqeNWkQ2mkuwBAHLXQsZ0+FJOMADeR51Wu3Wc5mYsepMmtXcmPKlyV3cbGdo2N2PSstkrrr+d6y2vPlXly7OlFawLd2X37RX9u8bKAFUGDlUbBQQcunSstcUuHMWuNDAhvORqI26aUNK1NhrBdoH5FY0amw9ge1Vw23suhu953YBDZSO7KlQYUhh4FEH90dBXt+8t1lUo9y4MqZXJzhVmQrKQDJJ3WRPIDUVfsrbYDfTrrJ2/4quVacxn1/rWOC57hbmsMv8AHsKltgLYcEAhw+sNmMQ2RQQVymY3mpuHdkr962biZBBEKzZXM81B0j4g0KtYlwdCWHMEkj460T4j2me5GVRaIJ1UnYhdAOQ08z1NC96wjVtbvIO4nhd/EWrWe8oKkx3w8awQF/aKJa2xDAMdAyAEjMK8u9snvYUi8ELqBlcKGzEGctxSfDIB1yx6Utp2iuyuYq6gBSrqpVlXZX0kgctZGkbU53uyyWyt2wsyoc2w3iVSNSrOGBUEry/1UqXp9+fA2K3XcPyWOxmP/WLZBNoQPsr4WH+U6Qeo9qztA9h2W3iIXMYW5l8QPLWNuREwfmBeHsWQpZ0KvtadVyNm0jOyADUkakR4SfI6W+JGzdW+9x71l2K5XOqsACQ6xkYQeXQyBWKSb4McbK9y7Y7I2LRm53jjTxKYA9YEj6U48AuIbN2yQFuXLd0Kyk5GPhCggrMgQNdNOVJWL7W2CMttHyrorBspH8JMnKJjXyEEUb7HceS9csi0t4sGZXCSAMytDMQCCCQSIiCOVBWirOT5QdNybt2YuYHj0NDE5HUhwCRIKtoRpO9XO3+O7mzbw9sWxae3aujKAWJOfQsNJB358pgVD2i7OeO4yuqkFgehZSRMj7LH0Ovxrztg/eYXB4hijNbz2nVLeQBp7y0CsAbF5I3jnM15xipJm7t0WRL2hFi0qfetotv0MSfjmLaUuo92/dzWQ2dFNwFTDgJ4mYazI1OmsAmqSkOxzvl3MkFpJO2nP1o1wPghuFDh8Sgv8kMo0kbBjoTEj/mnqKiIlNywdV7Cdo3xGF/vKEmY7zLCuORBGhbQjTpV29gkaGtsszAYGQfI8ztXKcNxW/gxcw92yJPhYMCGykbAggRzB660a7K8TwiNlsX8RYuNplu5HtsfSACf9J6VrpNZDVWLwOp4NiTqHSPW5/8AqI9qypF4hcGhykjnDr/4wY9zWUu8jbROD/rBysN5A38iK24baLM0clLH4an5A1JxXh3dORIZYlWGxEj5jnFGew3Ce/u3VDBT3bASJ+0rD3qrlCKTUKicgjhMKGsg7FFVgeerEEeh/CmDgd/u7LXCM2USB1J1AnzLAfGrWC7Nd3hC73AZw7OABA8BBUNO8l9tNqW8Txk5ALN1VgggRKkqQRLRIggHppSpVFFpPuWVK8HLdDwOfDr+GW6+HAzYgoVvvsGJBchQTuO8OsTt+7SfYuDhty+haRZueEj7RDhWE/4srRpzpXwOLuWbrO5cXDqGBIMnQkMOoLaih3EsWzuzFi2YgkkkyQInWspOUKrqJ4a4+vkiqWqUVCXKfJ1zsnxy0nD7166/2c2cL9qbjLAA5Zi7xy0PIUX4elrFpgDdUue7ytBhnRTcAJIg6FVI6y01xvhMEqN5Uz6yYNPHDe0fdYuxlk27VnLABIWQSNthJ/8ALoamoU1TnN39xRUi6kVbt/r+RV7eC7bxd3DsCqWXYID95ZOVydiSvtr50u93zOn55U59sr5vu2JKyFvXIBETadj3R9JBHq3nSi10u8sY+Gw9PKq4y3K4urRdOW36XCK9lrzYI4wZTZW53UZvFmMbLzmRsZ1mI1qDivC1suVDhyNDAiGGjg6nTMDBnUQdNh2nsn2f4ecMCcptdwtw3ToysGViSRs6nQjyI20rivH8ObeIuo2pV2k8jrIPoRB+Nbu9VvyLt6blCT+eVaxXk1ZsYTTM23Tr/IUbYJHhcMbjhRAk78gPOjdnh+YhMMpd1BzvOmunp7VUt44TCgCegGg6DSrQ4j3KhVygRrGrHfQ9BQVHJLHIyFkb4hxY/ZWgGumA97eCdctv93kJ332qu2Ge4c127nAn7xa4dfuqeZPM1rhbj3rpYsR5iBAHoOlTXsSiMcpzRsevqaDKx3NsmvoVbdm5clbVswNYGp/iY6TVfF8LuWxNwZZMQd59Pxqb+0rhOYEryEGPny0oqOHB0W7irwtI2iaF3aN8qzOUdTz60xJrLBspYFhVotw7E4pYNp7ggZRB0CzOXXQCdYq/xDgXd2e/w7LftHQuBqh6Oh+wZ5+Y2mhWFW8ykiY5mY9Y863dF8AtOLyb4riN4PmLeOILLzHRo0NSYLjCEhcTb7xRoGEBwNeYjMNZgmh7GNOVGOCdlxezNcZkRVDnKATlMxuQAxjRdSZ2A1rKm22QY3bKb3cMTAW8F/ezqf8AxyDT40y8A4Utm4txXD2mKGe87r7J++TII11A1MQNYkbY7P4ctBfECTELbVss7B2LKC3OFq9/6XfCvnLh7GgBKkEsWByNaJkNpm5ggaEnSp6tpRaRVS3KaN+0SXcNxG53bZbd4K0sMyEXFzQQNGOcMvPUUawF4Y/B38O+e2zEXLaMCVW4its/3UIXLqNM55Cj+PwGHxNuwb123Zcgiw9xAF1ZtHViCyFQCQfsm4p5mVbguNFsXLik92mYM6NGaC2U2wxBdQW0mNk0EayKbnSTSyv4G7Uqji+GLVrsi/eXVYBQitqzqoDCIU66kHwkCYO8CSK+O4YbGIYIcptvpDAkagqZGkxHodDBBrqGJxVrFot/9XK37bZ0vSitkmMt0ndchaZzQRppVTsX2awN1MveC6WcBiYyll2RGK5gz5iNwDKxJAIrhWxlE8qdmKXGOOYjH5QbaNcTUZBDFNm0kzrBI5UKw9/uGIxOFz+TEoQdDoRpOopp4jgrOFuvfJUgmVtxEFzsqlWyKvrssUDbtILlzVLAUHMwyKA0HmQPF6xR0qspYj7Rc4pO75L5/SInKzdgAAft22A03n61lX07d2lAH6sunSAPaK8pp7cvL/wJ128yZrQK5JBZdGWR95W1iQeR1G9ZY4hlYlF7skAE22dTpzENHnEEeVS37yZg7rnJ1gs0n1rU4vOAP1W3A5qGUx5lWE+pmhaMcS9c45ddpbEO6gBcmYKIEQCggEeFT6qOgrzEW7dsZoUj/C2o6SCAfzvVROJtYcNZJg6slxVYAyQRmI1BHOB8qK9nuEYrG3xcsWssOCWWAinnlk7+Q5xtS3Scu4PBPjUa3aVmt3LSv/02uIwR/wCFogmNYqth8RaZQuKwqw05biDun+DAZX+M10Dt7w6/Z4OUeJD25gBpUmATIlGBjUa66GCa5f2b4cuIvLbuXciSCRrJ1jw+EiecnlO9ehT28GvAZxXY1I/u9/OIEI0K0dJ0Dax0qDDcDuWP2md7Fz/GhKZf4hJnygimbtlwexgTbUTctuAwliLoPMghQpXlPI6EbE37V9GtKA2ZXAy5tTEdDuw99OdHfGBibtZgTC8SZot4pLRtuCBdBHdOI26T+I2EUL4lgMPhu8WYW6mVWHjYOly0zAyRAywfj6VdbD2rDm3ftZQ0eO39hh1K9R7iTVXj/ZlGEWdLglwkgrdSBraIJBYQQRv5bTvuRt5LLK3ZTi902/1UMO5uXQWH3iIPhJn7B0JHOKWMfiWuXGdzmYnUnnGn4Ub7GWGa/aCasXWB5eIknyAE0yfpH7K2sGmGNu3D3BczMjFlYqRuCJz+IagAHXTSlU79Rt/QdV29KKXPLOfWWjlWzMSTr6miXB+DnE31tB1QtABbMRuP3QSd5+FZxvhBwt+5YuujG0xUlDKkj5zyg6g6HaqbkrwDC8GEMDrzP56VmRQNyT0jT3rVwC2m3U1PbQCDM9OnOvWuC5WJbTsVyjwqTr5+v8q0ZQBv1qO5fA6nzNR2pbyHpRqyAbbJ7MEzPwo2l7vr4KgBLSBE5wo1J/iZiWPTNFA7djXUwo89TVtcdcUELKrHKNvM16SueU7BVOI/ql0uMrI+ly3oQwP3gu2mxGxBNX+PdnHv2w+CYXLcZjaAGcZv3Du6/wCGZWKVhZLcteRJ1NGuG429hSO6l03yHQhjEtbPn0566cxNUSi00xsZ7sNFPs72UvXbpUoVYCQHBXWftEEaxqQOZHQGujcDuW7dq8ShXIzDvG1LKAD3hG4c9D+FBz2pfEQlpXe/qGQ2nD21BEsQoOizrrzPxE8b7Rr3l3DYfxq7IpcHRgmrx/ExI6QPOlSvN5HxaisBzsnx4KCj5SGysyNqoZwNp5yBI6tTOiqyMvd5rREBD5keEa7SQVM6eUCkDB8OLWbl0aZIL8mVkbxFhyhWzf5POmPst2jW+6gSttCzBmgFjrJj7qDU6n2ilTV+BkXbk59xZr17FkXGYMgYEM0lVtqc0kcyQx8y086r8Ot3mUWk1Vm25HLqZ8hpVvtbl/tC7kMhrzmR5sQY8t/nV7sDbP62Bqe7nb1G9PklGH2FJ7pHQOzuERu+s3SGuraVWthY8LCQNt4+tUOw9x7NxUzZc2iOhAnQhJI0bfQkbM0jSrHEu0gwqtfVB3l97gEknMyLlTKORBInyB8qHcGwgVU5AQRJ+8fur5qwzeUGp8obhmcdtdyzC4RCczl8QOw11M+XUiuecU4mLjHJbS2s7KNz/KeVdM/S9YDYW1d2K3cpjo6sfkR8zXJbSGqNPRjBNonqO2DcqTrNZW+U8oisp1pE94lhMSumgnyBmrC43STMetU3KH7wEjoZHsd51jzojg1SISCep9BHLffnFLdSy4HFLEYhTpHvXQexnEmtWGdTACWAAPO4ocn1AMnekjHYBiund+uoP0iifZ3iXc/q1ttUud4bsQSVRyQFOwnLvrvW05JrBkjq/a7iVu81vCuuZXOa4OiKM4noAASf4YopgezuES2Alq2qtH3RB05j4771yXgPaEYrF3bl1lDXrZRBrCteLoFj/CreyijV/wDSGL163Zw6kWu8SwjHQknQ3I6dB6elbZrgLHLKH6ZL5GLtWhEJZGn8TMTPwA+VJ+FxbkZArsR+7J+nOtO0GOOIxF25JOZzEn7o0QfBQPaq6cSvIAFuuq6aK5A0gbAxyHtWyjdWZi5G7h+LurYP62jm0wGV8ksnmwOsfD4nSh44cQue3cDBDnVlaSI+9HLb5UvjGudWdmJ5kkmPU1PZvBdYUnqZnXzBH40LguVhjlJ8DJ2dwpGIXEWcrrBdkVhmRua5ZmCSSPLQ7Ux4vtClq9hA11VfDBlh+ZJALZiNCcq6jkT1NcyRyTnRhnUyI8LCOnX4UyYbtitxQl8RGkxnB651bQiteFgVJNjbewWDN0Ymyz27rNJAKtaJeQYygZIaDoTsfWiOJuYTF2L36wthyLbEumU3F8DFSGHiDhwNOnUUnXXVspR1ysQQRqMysDAJ1U6QROoOlCV4i+HuFlNxCzW85UEEpbKmBrGsTMxtsJoVNN2Ad7iwEHM61s505/mavLYtwPFB0jOIB8iQfD6kc+Q1rziVm5ZZVuW1TTMp0Ksp2ZXXRxvqCRvTvAJQt4ck66CrKzl0+teLfJit0cjlpTEKk20W34BcS2Lt1Wto32SwgnSRlUnNB/eIjUdRLT2atYZmzImuQZxmlZOhBB6jpsTpFBOI8fa5gLWH37s/dWFyiYzHP4jqPuj47nfslilVTJgkiOsjWdOQ8I8ydjXL1fUlB3uvt4O58OVJSSsn9w1iOy9uzLXL/d22OjG2XIJ2BUHQbnQzp6wUw3BrFkZ7GJsux1793OZf4LYQhD5nMehG9XnsrdtG2/31gzqfXXnz3GwrmHEMB+rXnRiGKmNDprqOXSDS9FXddOE3lfqvJnxDSqg90Fh/oOXEO1FrA4d7WBJuXrul3ENoSNzk1MLPmxJ1J0ApAxQuLlukBZzKGHMgeI+zb1as3bbNDFmPICWn0WAfnRB7C3Lf7fNat24IJBDu7QMokkAQMxOsRtrVk5KDOZBylgDXu0N907trrlDGYaeKNs5AlyNhmJ2HSr/9oxaazbmG0JnWAZjTkTE+lFH7F2rki25t3FgZXIZTKhgwZfuspzAxyNLi2Ws3Ht3BDJmBHmKCFSFR2jyuxY6U6Xu4fc8wUks3NVO/nC6eep9qcOw94K+KuE6qLjf6ZP1il89orf6gMP3I77MAb0j/AKSuzhVWNGLuZadgBV/g+INrCY1uZCqJG4ZwD6jcUdTMbCYclvtXfK4bhf31Fk32MwZe5lYT6pod5Y00WCWtYbEPlXvHICL9lc8FBruxCmT6Aab897Udof1trRt2e5tWbS21QEsB4mZtSNizmAdhG9MeG43n4Yq7Nae04Y7DK+XXToflQSjhBQazcO/pQxM4W0nI3M3wRT//AFXKxcGwpk7acTa5ZwpOmfvbgHS2WVLYPwtlvVjS9hMMW2p9JbY5Bn65WijZh1Ir2pLlxASNTHOspm4DZFeCrfuEbEEHyE+1RJfgzHsSPpUiNpqT+fpWjW4pYLRcs8VIB3+tXMNx4AqWshgJiGIIneAZX4RrFBvD1PtVnBXgp1YQdCI5dfhXuODw4dl8DhXuB7ZuK6EHIxAJC9I316HlyrbHcE7qHyL4SCj2/DBUypZdROg12n4CgmFwQbUXF60a4XdCKy3btyNQAIKQ28qfz0NZKSeOGZKyeAYcMoBYEQdY0A6xI21qqbIf7NsgjzGU7dak4lhGeFDkqOomdNNhPvUuGxPcoFdGED7Q59d6GCvywlfsQdwVADLl8xqPpFU7+FDkBW+BA/CjlntSighTBPK4srPUxUV1VBzC2JaSQp0BP7o5D6axWy9OUMU7qz5K+Bs2VBF7DFjya1cOYfAkfnrQvHWULeAXADtngsDPVdD7UT/WmQzDL0O1atcVlg77+c15SkLTiCFwrjTkfwOk1ZuYtiFRrhMdNYPqTrVsW1OzEGtXwIb92es7/D2o1K/IMnHsUTw+4YORmE8hp760WwWMW0Bmwqso5MJ9Znaa3scFLKfGIjqfbWvS122PGCR/iGn+oeVC6jbsmv2B7G3EMPaxYzYa2bV4fataAOvVCY8Q5jSfqHu8ExK6NauD/KT9KIFgxkD1Emrlm7fyAE3iOUgsoHqROvyiilOSRrjfIv2fBcGaZBGhGu45H8av8FtEXXT7OUsWMarkmY6ECfzFMCX7dwpbuCSzKBIkjxDUHcUt43HhLtzKIW7Dx5OoYKTzgkT1ip5zlUVmivQtQlukP3B7xKAwcp1VRJYqOZnlpud/kNe1PCVv2xeKZjbB8Oolehg6EHXlNDuBX2voWZtBqyqYBM+EH/BoQF8vdr4ViCU8UaHLAkbcta4NRujU3LlH084wrU9suGc44Xea7pZyWl0zlLcsAf3Z8TH2q12hwfdIbRUpHiGY5mJB11jcxJPMgQBEUO7QcKu4W61qWyliVIMKVJ0nlOkan7vpPnHO0ZvWEV87Xgf2lxrpuBhrAUHRBETEyQK7jip7Z03g+YptUJSjNZJuyvEGzZTsxs255yWAUD0E/AHemfD8Mw+NVf1gnOrKgdPC7KVGXPoZBCk9QQYNc94feCeINDz4Y+7H3v4uQ6amj7cZCW7Yt+EgknnIthcuvm2cfGptRRk5Xhh+S+hUTp2nlDbxz9FNhrbDDSl5RIBYsreRnaeRHtQjsTjQc1u8mdEEsrAMJkA5gR4cpkzpqRJ0WrK/pAY3W0+6qgz+6CSfiaXOEoXuLcILi67SF+0Qx8Q2PWQddqmowrOnKFZ/Z9xjUITUoL7j32i4RaxPD7pw1tbTDuy0KAHCnQQpgGSPFG+nmE3hq5eE3AdTiL1q0nkZJYj4KK6vZtpYwiLdtsrOrK4cjMQoZphUQKIkgZRoFNcqxaf3PAKg0Fw3G/zMgH1j403QylHdTfZ/39iTVWlafko9uL6vjTbXRLCrZHpbnMf9Rb2oRc4gAuVBHn5UQ4vwjxvcLgZmZoO+rGdqFd3bG7OfRQPqdPautFxaOcqjzbuRR+YrKlFsdD7/ANK8pl0JwVga3/pWVlLHvgwc625/nrWVlGgHwEeCLN1QdR0/ymjFwxmjqPwrKylVewyHDJ7W/wAWq06zv+d6ysqbuhT5Qv2LYzDQb9PWreGQArAHP6isrKqkWPgIZRG1UcTaEnQcuVZWUlCyvhVEbc6u4q0NdB7eVZWUS5RPPk0wrQTGlHMPbHcu0Ce8bWNdhzrKylVfcx1PgG4tBpoOX1NbYO8wmCRPQ/w1lZTf+qC7DbesKUkqCQykEgEg9QeRrlnHt7P/AGLP+wVlZXu55e3+/QNcAYjD29d2uz5x3cT6U8/+0PQf7rde1lcTWe/8/wAn0un+VH/yiXieHV2UOqsDnnMAZ9Zrk3aCyq3GCgKA2wEDbyrKyrPhvyzi/Efnv8A21v71Zs7fGsrK6LFUeUWWOjfH6U0dhVBCyJ0b61lZUOr+Szo0fmr7P9zoPbA/3Q/9nEf/AI/+a5bwtz+qgSYB0/8Aq26ysqb4V8p/f/ZJruV+SPi4jvSNwx/3Gl9B9f5VlZXbp8M5fYgJrKysphp//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ateoyagnostico.com/wp-content/uploads/2010/12/noe_arco_iris_lindissim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3933056"/>
            <a:ext cx="3115464" cy="2902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0160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1030"/>
                                        </p:tgtEl>
                                        <p:attrNameLst>
                                          <p:attrName>style.visibility</p:attrName>
                                        </p:attrNameLst>
                                      </p:cBhvr>
                                      <p:to>
                                        <p:strVal val="visible"/>
                                      </p:to>
                                    </p:set>
                                    <p:anim calcmode="lin" valueType="num">
                                      <p:cBhvr>
                                        <p:cTn id="17" dur="1000" fill="hold"/>
                                        <p:tgtEl>
                                          <p:spTgt spid="1030"/>
                                        </p:tgtEl>
                                        <p:attrNameLst>
                                          <p:attrName>ppt_w</p:attrName>
                                        </p:attrNameLst>
                                      </p:cBhvr>
                                      <p:tavLst>
                                        <p:tav tm="0">
                                          <p:val>
                                            <p:fltVal val="0"/>
                                          </p:val>
                                        </p:tav>
                                        <p:tav tm="100000">
                                          <p:val>
                                            <p:strVal val="#ppt_w"/>
                                          </p:val>
                                        </p:tav>
                                      </p:tavLst>
                                    </p:anim>
                                    <p:anim calcmode="lin" valueType="num">
                                      <p:cBhvr>
                                        <p:cTn id="18" dur="1000" fill="hold"/>
                                        <p:tgtEl>
                                          <p:spTgt spid="1030"/>
                                        </p:tgtEl>
                                        <p:attrNameLst>
                                          <p:attrName>ppt_h</p:attrName>
                                        </p:attrNameLst>
                                      </p:cBhvr>
                                      <p:tavLst>
                                        <p:tav tm="0">
                                          <p:val>
                                            <p:fltVal val="0"/>
                                          </p:val>
                                        </p:tav>
                                        <p:tav tm="100000">
                                          <p:val>
                                            <p:strVal val="#ppt_h"/>
                                          </p:val>
                                        </p:tav>
                                      </p:tavLst>
                                    </p:anim>
                                    <p:anim calcmode="lin" valueType="num">
                                      <p:cBhvr>
                                        <p:cTn id="19" dur="1000" fill="hold"/>
                                        <p:tgtEl>
                                          <p:spTgt spid="1030"/>
                                        </p:tgtEl>
                                        <p:attrNameLst>
                                          <p:attrName>style.rotation</p:attrName>
                                        </p:attrNameLst>
                                      </p:cBhvr>
                                      <p:tavLst>
                                        <p:tav tm="0">
                                          <p:val>
                                            <p:fltVal val="90"/>
                                          </p:val>
                                        </p:tav>
                                        <p:tav tm="100000">
                                          <p:val>
                                            <p:fltVal val="0"/>
                                          </p:val>
                                        </p:tav>
                                      </p:tavLst>
                                    </p:anim>
                                    <p:animEffect transition="in" filter="fade">
                                      <p:cBhvr>
                                        <p:cTn id="20" dur="1000"/>
                                        <p:tgtEl>
                                          <p:spTgt spid="1030"/>
                                        </p:tgtEl>
                                      </p:cBhvr>
                                    </p:animEffect>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down)">
                                      <p:cBhvr>
                                        <p:cTn id="25" dur="580">
                                          <p:stCondLst>
                                            <p:cond delay="0"/>
                                          </p:stCondLst>
                                        </p:cTn>
                                        <p:tgtEl>
                                          <p:spTgt spid="2"/>
                                        </p:tgtEl>
                                      </p:cBhvr>
                                    </p:animEffect>
                                    <p:anim calcmode="lin" valueType="num">
                                      <p:cBhvr>
                                        <p:cTn id="2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31" dur="26">
                                          <p:stCondLst>
                                            <p:cond delay="650"/>
                                          </p:stCondLst>
                                        </p:cTn>
                                        <p:tgtEl>
                                          <p:spTgt spid="2"/>
                                        </p:tgtEl>
                                      </p:cBhvr>
                                      <p:to x="100000" y="60000"/>
                                    </p:animScale>
                                    <p:animScale>
                                      <p:cBhvr>
                                        <p:cTn id="32" dur="166" decel="50000">
                                          <p:stCondLst>
                                            <p:cond delay="676"/>
                                          </p:stCondLst>
                                        </p:cTn>
                                        <p:tgtEl>
                                          <p:spTgt spid="2"/>
                                        </p:tgtEl>
                                      </p:cBhvr>
                                      <p:to x="100000" y="100000"/>
                                    </p:animScale>
                                    <p:animScale>
                                      <p:cBhvr>
                                        <p:cTn id="33" dur="26">
                                          <p:stCondLst>
                                            <p:cond delay="1312"/>
                                          </p:stCondLst>
                                        </p:cTn>
                                        <p:tgtEl>
                                          <p:spTgt spid="2"/>
                                        </p:tgtEl>
                                      </p:cBhvr>
                                      <p:to x="100000" y="80000"/>
                                    </p:animScale>
                                    <p:animScale>
                                      <p:cBhvr>
                                        <p:cTn id="34" dur="166" decel="50000">
                                          <p:stCondLst>
                                            <p:cond delay="1338"/>
                                          </p:stCondLst>
                                        </p:cTn>
                                        <p:tgtEl>
                                          <p:spTgt spid="2"/>
                                        </p:tgtEl>
                                      </p:cBhvr>
                                      <p:to x="100000" y="100000"/>
                                    </p:animScale>
                                    <p:animScale>
                                      <p:cBhvr>
                                        <p:cTn id="35" dur="26">
                                          <p:stCondLst>
                                            <p:cond delay="1642"/>
                                          </p:stCondLst>
                                        </p:cTn>
                                        <p:tgtEl>
                                          <p:spTgt spid="2"/>
                                        </p:tgtEl>
                                      </p:cBhvr>
                                      <p:to x="100000" y="90000"/>
                                    </p:animScale>
                                    <p:animScale>
                                      <p:cBhvr>
                                        <p:cTn id="36" dur="166" decel="50000">
                                          <p:stCondLst>
                                            <p:cond delay="1668"/>
                                          </p:stCondLst>
                                        </p:cTn>
                                        <p:tgtEl>
                                          <p:spTgt spid="2"/>
                                        </p:tgtEl>
                                      </p:cBhvr>
                                      <p:to x="100000" y="100000"/>
                                    </p:animScale>
                                    <p:animScale>
                                      <p:cBhvr>
                                        <p:cTn id="37" dur="26">
                                          <p:stCondLst>
                                            <p:cond delay="1808"/>
                                          </p:stCondLst>
                                        </p:cTn>
                                        <p:tgtEl>
                                          <p:spTgt spid="2"/>
                                        </p:tgtEl>
                                      </p:cBhvr>
                                      <p:to x="100000" y="95000"/>
                                    </p:animScale>
                                    <p:animScale>
                                      <p:cBhvr>
                                        <p:cTn id="38"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584176"/>
          </a:xfrm>
        </p:spPr>
        <p:txBody>
          <a:bodyPr>
            <a:normAutofit fontScale="92500" lnSpcReduction="20000"/>
          </a:bodyPr>
          <a:lstStyle/>
          <a:p>
            <a:pPr marL="0" indent="0">
              <a:buNone/>
            </a:pPr>
            <a:r>
              <a:rPr lang="es-CO" dirty="0"/>
              <a:t>Cuando la idolatría y el politeísmo </a:t>
            </a:r>
            <a:r>
              <a:rPr lang="es-CO" dirty="0" smtClean="0"/>
              <a:t>(o sea varios </a:t>
            </a:r>
            <a:r>
              <a:rPr lang="es-CO" dirty="0"/>
              <a:t>dioses)  rompieron ese vínculo espiritual interno, </a:t>
            </a:r>
            <a:r>
              <a:rPr lang="es-CO" i="1" u="sng" dirty="0"/>
              <a:t>no sólo perdieron la unidad de la religión sino también el espíritu de hermandad. </a:t>
            </a:r>
          </a:p>
        </p:txBody>
      </p:sp>
      <p:sp>
        <p:nvSpPr>
          <p:cNvPr id="2" name="1 Rectángulo"/>
          <p:cNvSpPr/>
          <p:nvPr/>
        </p:nvSpPr>
        <p:spPr>
          <a:xfrm>
            <a:off x="179512" y="2204864"/>
            <a:ext cx="4536504" cy="4247317"/>
          </a:xfrm>
          <a:prstGeom prst="rect">
            <a:avLst/>
          </a:prstGeom>
        </p:spPr>
        <p:txBody>
          <a:bodyPr wrap="square">
            <a:spAutoFit/>
          </a:bodyPr>
          <a:lstStyle/>
          <a:p>
            <a:pPr algn="ctr"/>
            <a:r>
              <a:rPr lang="es-CO" sz="2800" dirty="0"/>
              <a:t>Un proyecto como el de la torre, que buscaba preservar por un medio externo la unidad interior que se había perdido, estaba condenado al fracaso.  Es obvio que únicamente los que habían renegado de Dios tomaron parte en esas actividades. </a:t>
            </a:r>
          </a:p>
          <a:p>
            <a:endParaRPr lang="es-CO" sz="2000" dirty="0"/>
          </a:p>
        </p:txBody>
      </p:sp>
      <p:pic>
        <p:nvPicPr>
          <p:cNvPr id="4" name="Picture 2" descr="http://t3.gstatic.com/images?q=tbn:ANd9GcS_kp0Dpq7P9huk1xsioIKp15hU-1vvSmwVAw8kDcoUG96xzIG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1844824"/>
            <a:ext cx="4248472" cy="46805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6828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randombar(horizont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7"/>
            <a:ext cx="3384376" cy="6418691"/>
          </a:xfrm>
        </p:spPr>
        <p:txBody>
          <a:bodyPr>
            <a:noAutofit/>
          </a:bodyPr>
          <a:lstStyle/>
          <a:p>
            <a:r>
              <a:rPr lang="es-CO" sz="2800" dirty="0">
                <a:solidFill>
                  <a:srgbClr val="FF0000"/>
                </a:solidFill>
              </a:rPr>
              <a:t>Es por ello que Abrahán quien no participo </a:t>
            </a:r>
            <a:r>
              <a:rPr lang="es-CO" sz="2800" dirty="0" smtClean="0">
                <a:solidFill>
                  <a:srgbClr val="FF0000"/>
                </a:solidFill>
              </a:rPr>
              <a:t>en la  </a:t>
            </a:r>
            <a:r>
              <a:rPr lang="es-CO" sz="2800" dirty="0">
                <a:solidFill>
                  <a:srgbClr val="FF0000"/>
                </a:solidFill>
              </a:rPr>
              <a:t>construcción  </a:t>
            </a:r>
            <a:r>
              <a:rPr lang="es-CO" sz="2800" dirty="0" smtClean="0">
                <a:solidFill>
                  <a:srgbClr val="FF0000"/>
                </a:solidFill>
              </a:rPr>
              <a:t>de esta torre donde se desafiaba a Dios sino por el contrario, lo adoraba,  fue </a:t>
            </a:r>
            <a:r>
              <a:rPr lang="es-CO" sz="2800" dirty="0">
                <a:solidFill>
                  <a:srgbClr val="FF0000"/>
                </a:solidFill>
              </a:rPr>
              <a:t>llamado a salir de Ur de los Caldeos que quedaba cerca de </a:t>
            </a:r>
            <a:r>
              <a:rPr lang="es-CO" sz="2800" dirty="0" smtClean="0">
                <a:solidFill>
                  <a:srgbClr val="FF0000"/>
                </a:solidFill>
              </a:rPr>
              <a:t>Babilonia.</a:t>
            </a:r>
            <a:br>
              <a:rPr lang="es-CO" sz="2800" dirty="0" smtClean="0">
                <a:solidFill>
                  <a:srgbClr val="FF0000"/>
                </a:solidFill>
              </a:rPr>
            </a:br>
            <a:r>
              <a:rPr lang="es-CO" sz="2800" dirty="0" smtClean="0"/>
              <a:t>Lea</a:t>
            </a:r>
            <a:r>
              <a:rPr lang="es-CO" sz="2800" dirty="0" smtClean="0">
                <a:solidFill>
                  <a:srgbClr val="FF0000"/>
                </a:solidFill>
              </a:rPr>
              <a:t> </a:t>
            </a:r>
            <a:r>
              <a:rPr lang="es-CO" sz="2800" dirty="0"/>
              <a:t>(Josúe 24:14).</a:t>
            </a:r>
            <a:br>
              <a:rPr lang="es-CO" sz="2800" dirty="0"/>
            </a:br>
            <a:endParaRPr lang="es-CO" sz="2800" dirty="0"/>
          </a:p>
        </p:txBody>
      </p:sp>
      <p:pic>
        <p:nvPicPr>
          <p:cNvPr id="4" name="Picture 2" descr="http://imagenes.mailxmail.com/cursos/imagenes/4/4/descendientes-de-los-hijos-de-noe-el-mundo-antiguo-y-los-viajes-de-abraham-mapa-2_21144_18_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260648"/>
            <a:ext cx="5328592" cy="64326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9410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a:bodyPr>
          <a:lstStyle/>
          <a:p>
            <a:pPr marL="0" indent="0" algn="ctr">
              <a:buNone/>
            </a:pPr>
            <a:r>
              <a:rPr lang="es-CO" sz="3300" b="1" dirty="0">
                <a:solidFill>
                  <a:srgbClr val="FF0000"/>
                </a:solidFill>
              </a:rPr>
              <a:t>¿Qué le fue mostrado al apóstol </a:t>
            </a:r>
            <a:r>
              <a:rPr lang="es-CO" sz="3300" b="1" dirty="0" smtClean="0">
                <a:solidFill>
                  <a:srgbClr val="FF0000"/>
                </a:solidFill>
              </a:rPr>
              <a:t>Juan aproximadamente 1.170 años después?</a:t>
            </a:r>
            <a:endParaRPr lang="es-CO" sz="3300" b="1" dirty="0">
              <a:solidFill>
                <a:srgbClr val="FF0000"/>
              </a:solidFill>
            </a:endParaRPr>
          </a:p>
          <a:p>
            <a:endParaRPr lang="es-CO" dirty="0" smtClean="0">
              <a:solidFill>
                <a:srgbClr val="FF0000"/>
              </a:solidFill>
            </a:endParaRPr>
          </a:p>
          <a:p>
            <a:pPr algn="ctr"/>
            <a:r>
              <a:rPr lang="es-CO" dirty="0" smtClean="0">
                <a:solidFill>
                  <a:srgbClr val="FF0000"/>
                </a:solidFill>
              </a:rPr>
              <a:t>Apoc.17:1-5</a:t>
            </a:r>
            <a:r>
              <a:rPr lang="es-CO" dirty="0" smtClean="0"/>
              <a:t>.</a:t>
            </a:r>
            <a:r>
              <a:rPr lang="es-CO" b="1" baseline="30000" dirty="0"/>
              <a:t> 1 </a:t>
            </a:r>
            <a:r>
              <a:rPr lang="es-CO" dirty="0"/>
              <a:t>Vino uno de los siete ángeles que tenían las siete copas y habló conmigo diciendo: "Ven acá, y te mostraré la condenación de la gran ramera que está sentada sobre muchas </a:t>
            </a:r>
            <a:r>
              <a:rPr lang="es-CO" dirty="0" smtClean="0"/>
              <a:t>aguas.</a:t>
            </a:r>
            <a:r>
              <a:rPr lang="es-CO" b="1" baseline="30000" dirty="0" smtClean="0"/>
              <a:t>2 </a:t>
            </a:r>
            <a:r>
              <a:rPr lang="es-CO" dirty="0"/>
              <a:t>Con ella fornicaron los reyes de la tierra, y los que habitan en la tierra se embriagaron con el vino de su fornicación</a:t>
            </a:r>
            <a:r>
              <a:rPr lang="es-CO" dirty="0" smtClean="0"/>
              <a:t>."</a:t>
            </a:r>
            <a:endParaRPr lang="es-CO" dirty="0"/>
          </a:p>
          <a:p>
            <a:endParaRPr lang="es-CO" b="1" baseline="30000" dirty="0" smtClean="0"/>
          </a:p>
          <a:p>
            <a:endParaRPr lang="es-CO" dirty="0"/>
          </a:p>
        </p:txBody>
      </p:sp>
    </p:spTree>
    <p:extLst>
      <p:ext uri="{BB962C8B-B14F-4D97-AF65-F5344CB8AC3E}">
        <p14:creationId xmlns:p14="http://schemas.microsoft.com/office/powerpoint/2010/main" val="742486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4968552" cy="4680520"/>
          </a:xfrm>
        </p:spPr>
        <p:txBody>
          <a:bodyPr>
            <a:normAutofit fontScale="85000" lnSpcReduction="10000"/>
          </a:bodyPr>
          <a:lstStyle/>
          <a:p>
            <a:pPr marL="0" indent="0" algn="ctr">
              <a:buNone/>
            </a:pPr>
            <a:r>
              <a:rPr lang="es-CO" b="1" baseline="30000" dirty="0"/>
              <a:t>3 </a:t>
            </a:r>
            <a:r>
              <a:rPr lang="es-CO" dirty="0"/>
              <a:t>Me llevó en el Espíritu al desierto. Y vi una mujer sentada sobre una bestia escarlata llena de nombres de blasfemia y que tenía siete cabezas y diez cuernos. </a:t>
            </a:r>
            <a:r>
              <a:rPr lang="es-CO" b="1" baseline="30000" dirty="0"/>
              <a:t>4 </a:t>
            </a:r>
            <a:r>
              <a:rPr lang="es-CO" dirty="0"/>
              <a:t>La mujer estaba vestida de </a:t>
            </a:r>
            <a:r>
              <a:rPr lang="es-CO" b="1" u="sng" dirty="0"/>
              <a:t>púrpura</a:t>
            </a:r>
            <a:r>
              <a:rPr lang="es-CO" dirty="0"/>
              <a:t> y </a:t>
            </a:r>
            <a:r>
              <a:rPr lang="es-CO" b="1" u="sng" dirty="0"/>
              <a:t>escarlata</a:t>
            </a:r>
            <a:r>
              <a:rPr lang="es-CO" dirty="0"/>
              <a:t>, y estaba adornada con oro y piedras preciosas y perlas. En su mano tenía una copa de oro llena de abominaciones y de las impurezas de su inmoralidad. </a:t>
            </a:r>
          </a:p>
        </p:txBody>
      </p:sp>
      <p:sp>
        <p:nvSpPr>
          <p:cNvPr id="4" name="AutoShape 4" descr="data:image/jpeg;base64,/9j/4AAQSkZJRgABAQAAAQABAAD/2wCEAAkGBhQSERQUExQUFBUWGRgZFxcXGBcXHRgaFxcXFRgZGBgXHSYeFxwkGhYUHy8gJCcpLCwsFR4xNTAqNSYrLCkBCQoKDgwOGg8PGiwkHyQsLCwsLCksKSksLCwpLCwsKSkpKSwsLCksLCwpLCksKSwsLCksLCwsKSwpLCksLCwsKf/AABEIAKwA6wMBIgACEQEDEQH/xAAbAAADAQEBAQEAAAAAAAAAAAADBAUGAgEAB//EADsQAAECBAQDBgQEBgIDAQAAAAECEQADITEEBRJBUWFxBhMigZGhMrHB0SNC4fAUFVJigvFykhYzwgf/xAAaAQADAQEBAQAAAAAAAAAAAAACAwQBBQAG/8QALhEAAgICAgEEAAQFBQAAAAAAAAECEQMhEjEEEyJBUSMyYXGBkaHB0QUUM0Ox/9oADAMBAAIRAxEAPwD8/wAQsmSK8PaGOz8kOpR2EIanAHCLOXyPwWG5dXRNoknpUdbBbyX9IakylTT4iWhXNcKADp2u5rFbCMEjpWJU3FOVrPwklI8rQiEm50ujpeRjhHFG/wAz7ZOkoKkUjjFl1h/6R7PDeXpYqH7aEcfK0zCP2xipdnIa/DTRRySUDMHJ25xYw0kqdyzExGyI/iDkD8torYSYEzCk71iXNe2jreC4NRUurYAnRiCAHLD0P+ofM0fF7QjjHTPSoOxDE+rQ2ialW4hUlaTLsNxnKKfTDLmkoJHD6wRNoCQAkh/27wbDrdiPLrEzVHVjkUdt7SGf5TNI1JlrNHfSWa1D1iXmMlYUNSFI4PRxsa7Xj9SyoEoUjU4AYUswCBc8n6mMN2gwjKAKrOGLu1xfreAxZfdSOFm8nJm5RZn/AOEN4cwydKawvPmEBJSW2Pu31j5K1KFXiuSbW2H4+THjdwWwxxnk5gesgki9z0tHsvBG5MLZnmplnSEkuOlN2Ar/AKgUr1Efkm655nX0U5a3EermMl+JaE8Bi9SQ5SkkeFyWV5pBbzaBSp6taQpmLlOmoI4g9YH0ZR2O/wB/jnGME9sopQwpHi12B2P0MEeBsFk1pYc+MLT+SzJFR9sP5HvcUZ6X68oDjSn4TdQIA4sHg4U3hNPqOUAxygyV/wBJ9jQ/SNXYE2ljYZUrUm7Gn1ifi0lUxJZyki24esNDGg/CR1q3QQnLWy3JsSR6Q3GmrZz/AC8mOTiovuv6DwWCHFRE7tDJeVQVcenKGFYoJLj/AKvWtzAMViULZjQXBd3jcafKwPKnCWFpMyQvDcvEKAYGkBnIAWq7OWjpLR0+z5baej6QgkH09o0GVoNU8Un1iHl4qX5xoMIWU/v1BhOR0qK/F/5Ezo4hpahYjUPtCmKkhOGRu6nPm/0gWJnupQTZSgRDmdqAloTzHsGhSXFovcuUJv6VCiEadC1H4rt++QidmE4LmEpcC1eUWJeH1yQBcB/eIc0eI/t9ofDcrIc1xiklp/4KWUqrTgYfx05mmC4Z/I/aE8sLLSw2PyihiFataWY1bkWp9PWFT3Ifg1iPM1mECWsCj/Nm+sNTCGsKxHmYjXIA3SoDyALQ+ie6U9IU17UWQzrk39nsxDWijkc9CZkvvASkKDs25HpeEkSSRHqBfl84F00C4S+NWfpmR5vJQg6viJUCCwoVU9ohdoMUlZYADSX2s1uTwrkM7UpKFBJAGoKbxBms92LXBbnYi7Ty+7UDLcAlkvpfrd+NTziDh79/BmPFUmn2yNOlBCOOopNuALitmcdXMfYeYSLD/UL4wqJ8Rdw7v94bwTBA94rl+Ur8WNZXHpJWxfM1KZKEB1LISGu5IAHmSB5xrspy1EiSyUCoB192FKUo6nDKBI/K7qagtV8vgcHLm42WhbgFyS7amFAPM7cI2n8GlMtSTqEtIOnTMUpVKqL3d6tzELyOopE+ebyZZOXS0j867RYYyZsxIfSFWsxZywFAHsIJk+JK0VIVpIDGpq7KFHBSEgO9i0JZ7i5fetJUpSCA+okknm8Cy15a3qxD/rHQ/wCs50GlnTfVmhJd0+pjtKWoLCOJNn8/WATJxWdKbRz1Fs+snlWOpfLCYnE0YesS8etS0kHq3Fjy84orw+kVGobwriUJIJA8uEPx8b0cjy/Vkm5/yFcHunhUeYeGUqqHtYwgmYGSsWsaR2rEem0OlE5kJ8Xv4KxwiNQDXHyj6ZgEO+kecLysdqCOILesUAhzEzuL7O3FY8y9kUZjtBl4QoKSkAG7cYnCWeEa7MsJ3kpQ3uPKMiZhFOEXYJ8ltnA/1DA8GTS0wmDmeJuMW5itMolrBm4uCPaIqpOgIWB16iG8wxeoBLvv5qt9I9L3UZi9l38jGVSQubq2SAQ/Fo9z6aXSODn1rAsvnGUogpOk35UcfWDTEiasHg5bk1oBr32VRknhUF23sby5WnWg7MR0UB61jN4pJExQ5xonHeIIDEjTypGcxB8an4mPYe7B83WOMfopZXPYmlAK+dIKuZpmna3nSscZQmi33DQtiFEkvdNB0gquTEXxxxYzLTp1Cwd4qZZpKQo8Wr1/SIk86kPBJGKKEJ4ai/p/uMyQbWhvi54458pfRekTPib3hdGKAUQWY84lzcYTMSJbvR+f7Ec4nQVVBUeRtC44/hlGXy+UU18G07PzvGVVZKKkECjhJAej1EDzbHImK8WpNaeIe7J26naNB2HzVEjBL1ytY1kuwsyQwe4cKjH9o8embiJkxKdKVHwizU4CJ3BOV2ejnm9yVAMVigQQHYGhN49lzyWSAeZiam8O4SYUg0vDZxSiMw53Kdt6+SxJnplrROIKhLUygL6FDSaf5PFr+cyAAqUh9QYKb8rMAOTdN4yYnqKVAsQoMUkOCxBFLuCKRr+zmSA4eUJqSD3ZW5/uUWDg/Fa92ieeOlbDnmg8ja6PzrtBl5TNKkhklyK2t9xH2Hx+soSRax68Y23ansuhU2WiWVlS3SSyR4aK0ioJcgqFKAFzURFzLsKiRLCkziVij+HSDzAqPeKlmilxkc/03KfOP7nE2dQJG/ygkqWztTnAMvBKfGGUkkH99GPnDGqp3tE8tdH0mKHJrJIJ3jQtiZbFxYwyhHKAzA4UD1EZF09G+TFTg0/4EPDkDUk7H5wRYYE7WI6wbAyQpanFCAfMGOczkaCogOCK9OMV8vdRwl48nj5/ArJxABcbEN6xdGMfxCMpLLKbo0WcRmekBMsAqLX2jMsLYXhZlCErdFFeYJQkqUQB8+UZ04BRqNQBqBXevCDqwC1KSZqn3YHhsYeXML2TttwDcYyKWM3PN+RXNVRMVJZKkqBLlkgNfZo8kYZMrSpbrX/QlmB5mBLnlU2gZobklCSoAHU9YfTRz4zX0cJxqlKXQBx+/aAALl1BcHnfrB5ywXIAdmhfQ4d4OKFym/sbRiCQhTNpU9+TRLxJdajxJPqXg/eFmeBolubxsY0ZPLKapj+BnhIbc3OwgWJU5LEdRHE5LW2jhQa28Zx3YLm2lE5QTp0isFmSlaWDNeBjwkGPl4kqPLYRr7BTHcGzeFHUk1LuGB2EdYSSHbTpLs32hFKSnevWKOAnmhVd6EwqSatj1NSqJ+hnC93gQA9QL9f36xg8Q+og8Y32dz/wUppsIxCsvWtZage7j5RB47ptsvzxlxVIWQl7PBClmKi1WaFp+qWsp2+cHymXrKyR8KS1mD186bRaoXtEfqcZUa7slkwX+IRb4eCSQQk3uKkbRqJs8IKlqNEhyPDs5o+/S9OURsv7QSESAkAjTLSopHElIOou1Tva3GJue5zMmLWEj82hCQzDSxmFQruU/pErxyyS2Vc4o9Rj1zMXIK1gFRWSzeE6VEAHdtbecM5pJdBNQa2p7Rnps7QmQU6ToWp61JAlKqfUeUa/tCdNGpccTqD+ZeB8hcZqhni5OUWmY0rZYI+FQ5F1b284+SGUSaR3meNAKaXf1Ba0KoBmKuQN41R+SzH5GlCO3Zzi8yKX01HyiacWsmxHneK03TLDBvmYVWFlLqNNhD4Uvgl8meR3crr66RPVi1pt19Ip4bFmck/DTbfo3Ax5Nww7lwBq3JHOJCZK5bKAO5BFbQVRyfuKjPJ47p7T3r9T7NMuMshQqlVq2O4j7B4ZKwVKVXq3vBcXjJi0B0+G7tf9IXwEvXMSk2Jr5OfpDY3x9xLPi8vtWn9nPcKBdBBA4GGld8qrs/AP7x9m+HloWyKHevtAk62/NHlT2DNyxycbApOsuDpV84OFEVNSLwvMSEsXqIKMc6Cmlb84a19Ey/U4VN3Aj5S/DHstIqIGBcCCqgAbmCS1VgcHkyXrHjx6J5SGYV4wMzKQXvmLKDiDpwYIdNQRGG2IFcDBg4w6jsaRwhNYI8eoqQ9Yp4F1TUA0AUl/URPlLALipiijFJUG0kGAkjydG6zGelZ0pPhBvE6biUIFVJHmIy65RNle5jgSVjbrziNeP+p0H5v6Dmb4xEw6kEFqE7RVMqSnDoTKmJU1SXAOrzsLeQjMTwUGllUI+0Wsv8aAUio8Khx4PFUFxjRNLJzlZoMLg6TVrCWCUpBcald0nUptNG1oQPh/NeASc0QiSoS061BDlRYeJZLt0JrbaGpEgqDgaTN7zVdvHLF2FWUk+tbQvNyOZLZJSSyUBwwDlIIYlgwAuaU5GMj3s34IuDkkS1Fd9YIqakg+7P8A9Y2/aJWpCS/5Un2jG4/EpBly0kK7typQdiskDwk3SAwBbdR3jW54g9zLoW0o2/tiHyE+US3xnFt19GUxeDCpmtSlEsKOW5ekLomlBJYOCQ0OzJgBL8gehvEfETEoXM1WeguXo0Mgm9MfOSjBTjrYUIOqtzevyguMmhwlIo3q8L5djdamU2qjc47mLSZpIahv0jWnYMWvTv7Y5j5idDAsyX6kRNm4r8MJShSmJZQdgxoeYhvHpSFpVe1/WnrB5mMSmXq24cTArRTXOcrdUjNTscsOlQ0v9bwKXNKTqSWI+oI+sP4rCLmDvVn4iWHKFMVhgjQxfUlz7/aLItM4k8ck27PJExqkVd61BG8OjM07v6/pAZOMHdBJqa+UJpU3CPVYDm18g1l47kLAvHGFk94puO8VJGWJBZW17AhrkbHi0HdChRWHWSaNvfb97QJwOZ9oLOxBWrwgUsB7mALkMK8Y1bMZ13mq145lziC0DBINDBkKSp9VI0wYTMCkn5Qxg5jJMKyZTKDGkMSwHPCBZ4IZ8BmJSocPQRxKxFSCzbRzOQlW/pGJBMPJwS1uJKFLIuQLR0cHiKeBUVMjmCXh1EfmVW7sAwbo8FTmUxNE+N7BW3RzSDo2ierAz9GoS1dRX2EKqx5FCCD6Ro8P2mAPjSCRfYj0oesPKwMjE/CU6r6VJY9Qd4HieoxM5eoOYr9kpzd4Ca+EhLVNasfpBcfkKEFmKS/Et6GBYbLQ7qNrMW47iPbRqjs1GFzFK5bFQSpKxprpopK004F1M16xI7QYlBmTClJWPhSagDSw1EX2JrvWHJMtMtCipcsaykAKUkVvqU9aX40tEPELQCAkle6u7FOg2Ioa8zwEAou7GukhDBrGt1VFkj29g8fsGayUqkGjaaB+VBH5BMWbaVJDO6aEODc7V9fKP03+ZCfg0LBBdLK/5AeKgtx8xHP81O4tFPi1ypdn5znmJKC4fxJr11EezD1ifq7+dRxqLwz2moUf5f8AzE/LMYJSwqp2LUoYtjH22gMk7y8ZdFHNsMJWgpo3uRUH1gWUzR3oKjQ+5hbNcxMxW7bCB4edpKamhB+8bxfDfYMskVm5R6ss4+c8xTlmArcQvOUZxSB8CBU8a7R5meISCNJBBqw5c4WlZyUApADPSBUXWkOllXN29PY7mOYApCACkuzGzWETM3m/iBNWSAn02HEVhabilKWCS/u0cYlbqg4Q4k+XyPUv+H9D1K47BhdMFEOojQ3hcKoB3AejlwBu55QXFYYy21G44vyvvvDqCoKlp0rKdwkOWarORRo67Qo1aNBcVO/Eu4I4184Q5e6giQMQfy0dievLlHJQovQ7k7ecOYTD6S9+XXd9o+xU0kFS3IdgHNDz42ht/CPMnhG8O5RhELmpCzpQ7qNaAAlqcSwbnH2VYEzlEF9IqWa3LURFqXhUy2CRfelKfm3HC8Bkmoj8WCU9vSEF5KpLKZQCvhCgxNBqLcHePpEklK1U0pAJPWzesXP5wo96JqSsFBSVAArAIolK1OQKDyrE7B4IlCvCpCJhOkH8wQ4Sa1IcqD0qnlCo5HQ2eFXUSHMw6qrbwuxPAsT60PpB5GBOoODyfd7GLOGSyFpUEaSK03ALOdzU+phfD5mBNlsAyAU1GzK43u0Nhk5MTPHx/N2NTdCJctCQHAJVzfzgOExQJCXDE0L2g2NwqZqQUhlbig/WJUvL6mhfgIc5IyvoZxcolRQoAKDsqlfu8Cw+NUhQqze0MBetISsVHwqHyVxhXFSCRwIvs/SM/YF/qXcL2hUCywJqOCmJHQ/eHDgpc0apakprUKYKB4M1RztGNk4gpeGsLjVIL3B2jbs9ZoZ2XqQzEKtXzP0aJmZKxCUFS0vLfcDzsODx0nPnPiAbhHGY9p1GWqW1FO1fKMNZMlYgbOLuzRpuy+IKUTEv4VAeR2IHHaMZJlkmm/1jZZONI7tdCUj5tEvkU40O8b89sg9pR4kA8D84lJQI0Xa3CAaD1D7Vq3tGdKxZoZhlcELzamzlcfS46KXtHwQ1xDhB7iEkws0NpBgcyXyjDbAzEs0DNTB5kDbjGmHCRBUopHol8oaRh6CNs8aIEhUvvFgJD6Vy1EVagPhFG5QDMZ+qb4iSoBh4dJIvWviJBvwIhZGcnQU6EVpYN1baGezuCCtSzXTsSDwYh6veI2uPuYR9KkFKVmqioCjWbzr5QiuUlZQmoFiRatr8+MVM2BSoqBBA6edoi5fMV3hNWY6qA084OO1YcEm1Zozl/dBKUkCzq4nh9IZky0S7gimmti4NTUarWdqwLIMcgImS5lErA0knxJWnUpFdhz5Qzge2PdpWmcFTX+FQ0sRwUlhWoryMTSts68ZxguqGRlXf4YzpZGqWs6kCiVMAoA8fpUWhTuUTUKnd/MBlISFIKA4CVaQkmxYt5MYLgO1MtEmalBmoK6hTgVNwwsGL04F4nDEaZc1I0tNIBLhyU2YAByyrfaMpr+39xcm5q1sTwuueFhIYgKU1A4szdCS/KFsHlWosCVOH0gMAOKlmiRQ1Dl2hjLCqXMJtqBS5IFFMKXa3tcRUm4adhZSlDSqWtJZSCTzS4YHwm/1h7lx0hKxOa5TJM0aNOlRINwWJT57x3h5p1ppv61j7J8vKsPPmlyUBITc1WVKJ8gjT/kIHJxQASr+k18qwTn7aEwaUuSNHN7NFadUsVFSOO7jieERZrHwzfCoU3/f7Ea454mRQ/wDsIBRLYlRKw6Qw5kcqwxmHZ5E9IUr/ANrDWRuoXptUn1iSPlODqXRXPDHJuJ+cYvBgDUmsLql0cecbT/x4KSUlRSoP09Iz2ZZDNlfAgrFyUgn1G0VxzwlolyYJR3REWs0vHaMI949M4gspJHUNHacwI2EOu1omquythMvAZVvvHWWrm/xQWULCKi2zU93iPMzNaiHPl05RWkdo9IYj9ftE84y/cqhOHRS7S5eZkpkBZLv86teMbMlEHSoFJ/uDfONNK7UlJYgEbQdeYInAhQd9iXgcbli01oyahkdpmQ7si0GQsKNYtYns0tVZZ8NmVt0LGJeJymbLLqSW4io9RFCyRfyJlhmvg4KQ9I+7pzHEyhax5x2kgAsXgxAvKwipi9KQSTw/dBB1ZDMuWT1P0SC3WGMsdSyEKKEhypRuw6efpFtKkmXqLpdzXUeIBPpCp5KdI8ZqZh1y/Cw/5B/YkB48TNPAmHRm4BZiT7dRA15wsnwhIG1IPb+DwslYbhFXKsSUIUtwNgaPag6be8ILy4sC4Uk7pdvlBJGFoWINIGVSNPsVmZWmrVqQA3pwhvIkgoLpufiJ4VIbfb3iVOTwpGj7LSu9ISlPiqSaMAng9H4BxGZFUNFPjV6iGM1ky0tKlJJWWBmEuDpSCopSQAz2r84SVJSwSwIqX5O76gDYbcouZ1gEpmju0Dwu5UfiBAFHqbK2FxQ3MmYQlWrSQRXw3B5E035RLF6Ojt7AzZSSZZS9wADYi+1D5RopeEUEhSUhcsBlFm00b/kWW1QCKikeYCVLnKQlf4ZRVSi61KDJ0uSXHw0IeihSkOZz2YUlOqWVKNTpAZqDwhm5liHLRkpWkDjpN/DM8iS7vqJUDpAFSrZPmXfkYpfz7u5C5Sy5BOkqfxpNG0k0IJCv8oSwGVqnnQgnwAqUpmCA1yTxs16GJ+NARPAB+EXIZyeVaF/l5HGN6AnPdoPJmLShTFLKI7zwh6ONtvEdoRl4IhSnYAMfsWu0VMFgZqmRLCFpBAqwdOm6iW4GvKOcfl6payiZ4SA9COVAomtHtwgbp0OjihKPWzubmK9ZmkpMxmSWpbYG42faLXZrtMma6VqAmHawO1C8QM0kKTKSdSQ7kBw9DpLh3H2MR8OVFY0sNFQbN94x4VkhQueT0pLj0fpWaIKCFAbV5h6waRLSZYUl6i9y8J9ne0CcQO7WEawNt23T13ilNwiSDqUpLnwtuWsTHMkpQ9jKozUvcYn/APQtCUy9KQkquzXT7xiUmNn25keBKtgsgb3D/T3jK4GV3iwk0D1PCOz4z/DRyvKX4lIGBvBVCkEm4eizRgWEdJwgB0FXMmzcoo5CODBHaCyJxBBdmsYbl4FLDSdQ3MdHAy1blxVgPvGOS+T3Bo6k9opqaUUHert6BopSu0LAGYi9OXvCErCpTZJcmhOzwzMxZUNCkBRDW/SJ5KLfRViclGmzjH4WTinKBpmbkAsSOIJaIk3AKkqCZjOp2q/+odM4y1nSQG2A9n3jrETEzqM26XAcHeGRuP7CcjUu1TKGQZYBLXqDBRBcj8oFR7mEs9zdCx3cr4RR+lgK/SE82xfwy0E6UhixIcm4VxhJCkpvU8to9DHvkyUHIklyVA0gz/2x2qYHopnjnvm3EPPFPD5kuX4SnyLt5Ugn80krFU6Vb7fKJMvEGYQ4ciBCXqUd4V6aPDeJw6VJKkF2NQ0By11LTLDeNSEseOqjcC5jzumtSOFyiKh6cNoYlqjU6N7IwqZKSqdLKZTeN0aFaj4WQ5J8JezirWsPBjD90yu9VNBIVQhIcqCWULsA9RWvCMTPzBcxu8mLW1gpRPz5PGszDtFgNOpH8Qo0/DISE0FE6r6dm5RLLE0XQzp96FcTnISslKe7QkUQpgS1nqSeQcxoMDnkwyETpU9SmXpmoUlJCUqsoOHSK1JIHpH5vjMWqatS1b22YCwA5RRyTPFYbWEhKkrGlaVBwQ+/rBvDaF+ts05xmIT3hUtlTPEQnSBxK9IvQFunWEcsyzvVKYEqSFBqF6hKGrx3ZuMBwXaNA1J7lEoLopSH1NuAokkA0oIclTVpUlcsqC1OU6XHuASzGzVgGnEZyUug4m6EL72WmY6gagawwpoIqKtQ7JNA8Iz8UleqWEqQhJOlJcKDgJKCeDgH/Ixq5+KlaBOmy1EhkTWJdD/mYuCQS9a1MBzmRh5klK5c1CVfl1EjWGYJ0kA8C9hWFJlEm09mQzjEAosNaidSt2caQODBPnEnCSipb7RdzlMtEtI1FSyAS1ACQCaGuzc7xGkqAZR9IpgtEmZ3k10PZNiNCwU6kkH4uAGxA48Y38nMhPk6h8STUV5Mfb2MYLLkhRK6FndO5pQB+MaTskSF+JIRVwHDlgSAQDakReTBSVr4LvHfEjdup6vAhiLqNxW0Z/AYZanAIFKvw3J2Ea/t7J7wJmAEAL0g3oXIHLj5xNyzLsPMlKKpxH9TAApYg2/Nwh+GdYkJyY+ebfVE6ZIdSUpLoRVSno5PoTZhBFJCgVKUl1ON3etIqSv4cImjU6CwLioYA+FrmEVZYmZJUtDnStg4D1DEHazENzg1KwZoVH4LpqrVUkUAuKdINh8KSpyXt6NFHL8IpUlCwkKDlFWJoWFDxLwTNsD3a3SGGn1pwj3qJOjPTtWSZ83WoAnS3y5w9LnGWE6Wr0f7xMRIK3U1+NLRSw2CAUnU5UA4s2+93j0qCxcpN/8Aohjk6RqKACSX48XMKy1vbex5wzmGGBKme/UPCEyXplBV/H9LfOGx6JZ/nOc0oRWtlfQwthcIpZYB33i5msnXKCglYQoJ0Upwpxt7REQCEspRAOwND1EFF6F5Y1IPMw0tB+PUd2s/KB6gdo+wkkXvD/dt+aCFCy1aCFIo/wBeUeoFTyhSZMJaDYM19Y1I0oYTESleGZQ7KpSDTMIxZCkqDXcRPnioEDmJYOOMBRh5jsLpUeBYiFkyjDU6cVX2oIBLvBo8ehFCeEdBo7kJor19I5TePXs8EmSCAFD4TGk7F9oDKmpQoFSTRxdO3A0iTglataCA2gq6EWaKvZRAR4wBqJaoemkjfrCcrVbH4E+WjeIy1LzFElcqekhTglt0kMas56UiRmKUYeRpmGUpLKJIfxKUjQFCWoVUAVb3L0247LpM5U4KWoAANpLXJD2paAYfFqVPXIUdSKity3FogTaOo4KXfZi5SVzVF3UWZy5omwD8OgvBF4VLgC99P+4t54BJDSwA4eFcoy9K0a1OSQYsWS0SLAuXEZyyQuWNemWA9CWoeJrbmYsYbLlSVgrPeFTlIHwgs7kgtYmtoTwksIlTU3S5LGtkiM5i87nNoCyE1DDnCGudjrWI2ubplKkFM6YhIehCk/EOVbAnrGEmYiWhJSgmYDfYFm4dIBiA4B4v7NA5CbxThwcI7ZFk8jm+ihkmKCpgQUpCVPRgdqbCNbKw0lbS5st0AuFpUUlJZrbiMBJOmaluIjeSqJMKzqmh/j047LuY5O+GSjCKSAFA1NGdzX/XvErM8BNl4YAkLUAXI4bX5bQjhc1mS5iSgs9CHLVbZ4s5nj1awl6FJJ6iJHJxZbi97aMBhUKVQnSxdy7dIuyEKRc6mEGn4cTH1bMQRHy0+AbVNofLJYKwcW9kHMZgslRHENAMa3dISDdX0aPcUrU7/wBRgYQDpfjFUdI5c3tlLKFrVhFpCgO7U/i/pIFAdqkxEnywkuS5JMaaRgEE6WoQSR0AIjL4hemZp2Bo/KNi9syTuCOkyeIIEdtL3PvDF6njE2ekajQQYo//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6" descr="data:image/jpeg;base64,/9j/4AAQSkZJRgABAQAAAQABAAD/2wCEAAkGBhQSERQUExQUFBUWGRgZFxcXGBcXHRgaFxcXFRgZGBgXHSYeFxwkGhYUHy8gJCcpLCwsFR4xNTAqNSYrLCkBCQoKDgwOGg8PGiwkHyQsLCwsLCksKSksLCwpLCwsKSkpKSwsLCksLCwpLCksKSwsLCksLCwsKSwpLCksLCwsKf/AABEIAKwA6wMBIgACEQEDEQH/xAAbAAADAQEBAQEAAAAAAAAAAAADBAUGAgEAB//EADsQAAECBAQDBgQEBgIDAQAAAAECEQADITEEBRJBUWFxBhMigZGhMrHB0SNC4fAUFVJigvFykhYzwgf/xAAaAQADAQEBAQAAAAAAAAAAAAACAwQBBQAG/8QALhEAAgICAgEEAAQFBQAAAAAAAAECEQMhEjEEEyJBUSMyYXGBkaHB0QUUM0Ox/9oADAMBAAIRAxEAPwD8/wAQsmSK8PaGOz8kOpR2EIanAHCLOXyPwWG5dXRNoknpUdbBbyX9IakylTT4iWhXNcKADp2u5rFbCMEjpWJU3FOVrPwklI8rQiEm50ujpeRjhHFG/wAz7ZOkoKkUjjFl1h/6R7PDeXpYqH7aEcfK0zCP2xipdnIa/DTRRySUDMHJ25xYw0kqdyzExGyI/iDkD8torYSYEzCk71iXNe2jreC4NRUurYAnRiCAHLD0P+ofM0fF7QjjHTPSoOxDE+rQ2ialW4hUlaTLsNxnKKfTDLmkoJHD6wRNoCQAkh/27wbDrdiPLrEzVHVjkUdt7SGf5TNI1JlrNHfSWa1D1iXmMlYUNSFI4PRxsa7Xj9SyoEoUjU4AYUswCBc8n6mMN2gwjKAKrOGLu1xfreAxZfdSOFm8nJm5RZn/AOEN4cwydKawvPmEBJSW2Pu31j5K1KFXiuSbW2H4+THjdwWwxxnk5gesgki9z0tHsvBG5MLZnmplnSEkuOlN2Ar/AKgUr1Efkm655nX0U5a3EermMl+JaE8Bi9SQ5SkkeFyWV5pBbzaBSp6taQpmLlOmoI4g9YH0ZR2O/wB/jnGME9sopQwpHi12B2P0MEeBsFk1pYc+MLT+SzJFR9sP5HvcUZ6X68oDjSn4TdQIA4sHg4U3hNPqOUAxygyV/wBJ9jQ/SNXYE2ljYZUrUm7Gn1ifi0lUxJZyki24esNDGg/CR1q3QQnLWy3JsSR6Q3GmrZz/AC8mOTiovuv6DwWCHFRE7tDJeVQVcenKGFYoJLj/AKvWtzAMViULZjQXBd3jcafKwPKnCWFpMyQvDcvEKAYGkBnIAWq7OWjpLR0+z5baej6QgkH09o0GVoNU8Un1iHl4qX5xoMIWU/v1BhOR0qK/F/5Ezo4hpahYjUPtCmKkhOGRu6nPm/0gWJnupQTZSgRDmdqAloTzHsGhSXFovcuUJv6VCiEadC1H4rt++QidmE4LmEpcC1eUWJeH1yQBcB/eIc0eI/t9ofDcrIc1xiklp/4KWUqrTgYfx05mmC4Z/I/aE8sLLSw2PyihiFataWY1bkWp9PWFT3Ifg1iPM1mECWsCj/Nm+sNTCGsKxHmYjXIA3SoDyALQ+ie6U9IU17UWQzrk39nsxDWijkc9CZkvvASkKDs25HpeEkSSRHqBfl84F00C4S+NWfpmR5vJQg6viJUCCwoVU9ohdoMUlZYADSX2s1uTwrkM7UpKFBJAGoKbxBms92LXBbnYi7Ty+7UDLcAlkvpfrd+NTziDh79/BmPFUmn2yNOlBCOOopNuALitmcdXMfYeYSLD/UL4wqJ8Rdw7v94bwTBA94rl+Ur8WNZXHpJWxfM1KZKEB1LISGu5IAHmSB5xrspy1EiSyUCoB192FKUo6nDKBI/K7qagtV8vgcHLm42WhbgFyS7amFAPM7cI2n8GlMtSTqEtIOnTMUpVKqL3d6tzELyOopE+ebyZZOXS0j867RYYyZsxIfSFWsxZywFAHsIJk+JK0VIVpIDGpq7KFHBSEgO9i0JZ7i5fetJUpSCA+okknm8Cy15a3qxD/rHQ/wCs50GlnTfVmhJd0+pjtKWoLCOJNn8/WATJxWdKbRz1Fs+snlWOpfLCYnE0YesS8etS0kHq3Fjy84orw+kVGobwriUJIJA8uEPx8b0cjy/Vkm5/yFcHunhUeYeGUqqHtYwgmYGSsWsaR2rEem0OlE5kJ8Xv4KxwiNQDXHyj6ZgEO+kecLysdqCOILesUAhzEzuL7O3FY8y9kUZjtBl4QoKSkAG7cYnCWeEa7MsJ3kpQ3uPKMiZhFOEXYJ8ltnA/1DA8GTS0wmDmeJuMW5itMolrBm4uCPaIqpOgIWB16iG8wxeoBLvv5qt9I9L3UZi9l38jGVSQubq2SAQ/Fo9z6aXSODn1rAsvnGUogpOk35UcfWDTEiasHg5bk1oBr32VRknhUF23sby5WnWg7MR0UB61jN4pJExQ5xonHeIIDEjTypGcxB8an4mPYe7B83WOMfopZXPYmlAK+dIKuZpmna3nSscZQmi33DQtiFEkvdNB0gquTEXxxxYzLTp1Cwd4qZZpKQo8Wr1/SIk86kPBJGKKEJ4ai/p/uMyQbWhvi54458pfRekTPib3hdGKAUQWY84lzcYTMSJbvR+f7Ec4nQVVBUeRtC44/hlGXy+UU18G07PzvGVVZKKkECjhJAej1EDzbHImK8WpNaeIe7J26naNB2HzVEjBL1ytY1kuwsyQwe4cKjH9o8embiJkxKdKVHwizU4CJ3BOV2ejnm9yVAMVigQQHYGhN49lzyWSAeZiam8O4SYUg0vDZxSiMw53Kdt6+SxJnplrROIKhLUygL6FDSaf5PFr+cyAAqUh9QYKb8rMAOTdN4yYnqKVAsQoMUkOCxBFLuCKRr+zmSA4eUJqSD3ZW5/uUWDg/Fa92ieeOlbDnmg8ja6PzrtBl5TNKkhklyK2t9xH2Hx+soSRax68Y23ansuhU2WiWVlS3SSyR4aK0ioJcgqFKAFzURFzLsKiRLCkziVij+HSDzAqPeKlmilxkc/03KfOP7nE2dQJG/ygkqWztTnAMvBKfGGUkkH99GPnDGqp3tE8tdH0mKHJrJIJ3jQtiZbFxYwyhHKAzA4UD1EZF09G+TFTg0/4EPDkDUk7H5wRYYE7WI6wbAyQpanFCAfMGOczkaCogOCK9OMV8vdRwl48nj5/ArJxABcbEN6xdGMfxCMpLLKbo0WcRmekBMsAqLX2jMsLYXhZlCErdFFeYJQkqUQB8+UZ04BRqNQBqBXevCDqwC1KSZqn3YHhsYeXML2TttwDcYyKWM3PN+RXNVRMVJZKkqBLlkgNfZo8kYZMrSpbrX/QlmB5mBLnlU2gZobklCSoAHU9YfTRz4zX0cJxqlKXQBx+/aAALl1BcHnfrB5ywXIAdmhfQ4d4OKFym/sbRiCQhTNpU9+TRLxJdajxJPqXg/eFmeBolubxsY0ZPLKapj+BnhIbc3OwgWJU5LEdRHE5LW2jhQa28Zx3YLm2lE5QTp0isFmSlaWDNeBjwkGPl4kqPLYRr7BTHcGzeFHUk1LuGB2EdYSSHbTpLs32hFKSnevWKOAnmhVd6EwqSatj1NSqJ+hnC93gQA9QL9f36xg8Q+og8Y32dz/wUppsIxCsvWtZage7j5RB47ptsvzxlxVIWQl7PBClmKi1WaFp+qWsp2+cHymXrKyR8KS1mD186bRaoXtEfqcZUa7slkwX+IRb4eCSQQk3uKkbRqJs8IKlqNEhyPDs5o+/S9OURsv7QSESAkAjTLSopHElIOou1Tva3GJue5zMmLWEj82hCQzDSxmFQruU/pErxyyS2Vc4o9Rj1zMXIK1gFRWSzeE6VEAHdtbecM5pJdBNQa2p7Rnps7QmQU6ToWp61JAlKqfUeUa/tCdNGpccTqD+ZeB8hcZqhni5OUWmY0rZYI+FQ5F1b284+SGUSaR3meNAKaXf1Ba0KoBmKuQN41R+SzH5GlCO3Zzi8yKX01HyiacWsmxHneK03TLDBvmYVWFlLqNNhD4Uvgl8meR3crr66RPVi1pt19Ip4bFmck/DTbfo3Ax5Nww7lwBq3JHOJCZK5bKAO5BFbQVRyfuKjPJ47p7T3r9T7NMuMshQqlVq2O4j7B4ZKwVKVXq3vBcXjJi0B0+G7tf9IXwEvXMSk2Jr5OfpDY3x9xLPi8vtWn9nPcKBdBBA4GGld8qrs/AP7x9m+HloWyKHevtAk62/NHlT2DNyxycbApOsuDpV84OFEVNSLwvMSEsXqIKMc6Cmlb84a19Ey/U4VN3Aj5S/DHstIqIGBcCCqgAbmCS1VgcHkyXrHjx6J5SGYV4wMzKQXvmLKDiDpwYIdNQRGG2IFcDBg4w6jsaRwhNYI8eoqQ9Yp4F1TUA0AUl/URPlLALipiijFJUG0kGAkjydG6zGelZ0pPhBvE6biUIFVJHmIy65RNle5jgSVjbrziNeP+p0H5v6Dmb4xEw6kEFqE7RVMqSnDoTKmJU1SXAOrzsLeQjMTwUGllUI+0Wsv8aAUio8Khx4PFUFxjRNLJzlZoMLg6TVrCWCUpBcald0nUptNG1oQPh/NeASc0QiSoS061BDlRYeJZLt0JrbaGpEgqDgaTN7zVdvHLF2FWUk+tbQvNyOZLZJSSyUBwwDlIIYlgwAuaU5GMj3s34IuDkkS1Fd9YIqakg+7P8A9Y2/aJWpCS/5Un2jG4/EpBly0kK7typQdiskDwk3SAwBbdR3jW54g9zLoW0o2/tiHyE+US3xnFt19GUxeDCpmtSlEsKOW5ekLomlBJYOCQ0OzJgBL8gehvEfETEoXM1WeguXo0Mgm9MfOSjBTjrYUIOqtzevyguMmhwlIo3q8L5djdamU2qjc47mLSZpIahv0jWnYMWvTv7Y5j5idDAsyX6kRNm4r8MJShSmJZQdgxoeYhvHpSFpVe1/WnrB5mMSmXq24cTArRTXOcrdUjNTscsOlQ0v9bwKXNKTqSWI+oI+sP4rCLmDvVn4iWHKFMVhgjQxfUlz7/aLItM4k8ck27PJExqkVd61BG8OjM07v6/pAZOMHdBJqa+UJpU3CPVYDm18g1l47kLAvHGFk94puO8VJGWJBZW17AhrkbHi0HdChRWHWSaNvfb97QJwOZ9oLOxBWrwgUsB7mALkMK8Y1bMZ13mq145lziC0DBINDBkKSp9VI0wYTMCkn5Qxg5jJMKyZTKDGkMSwHPCBZ4IZ8BmJSocPQRxKxFSCzbRzOQlW/pGJBMPJwS1uJKFLIuQLR0cHiKeBUVMjmCXh1EfmVW7sAwbo8FTmUxNE+N7BW3RzSDo2ierAz9GoS1dRX2EKqx5FCCD6Ro8P2mAPjSCRfYj0oesPKwMjE/CU6r6VJY9Qd4HieoxM5eoOYr9kpzd4Ca+EhLVNasfpBcfkKEFmKS/Et6GBYbLQ7qNrMW47iPbRqjs1GFzFK5bFQSpKxprpopK004F1M16xI7QYlBmTClJWPhSagDSw1EX2JrvWHJMtMtCipcsaykAKUkVvqU9aX40tEPELQCAkle6u7FOg2Ioa8zwEAou7GukhDBrGt1VFkj29g8fsGayUqkGjaaB+VBH5BMWbaVJDO6aEODc7V9fKP03+ZCfg0LBBdLK/5AeKgtx8xHP81O4tFPi1ypdn5znmJKC4fxJr11EezD1ifq7+dRxqLwz2moUf5f8AzE/LMYJSwqp2LUoYtjH22gMk7y8ZdFHNsMJWgpo3uRUH1gWUzR3oKjQ+5hbNcxMxW7bCB4edpKamhB+8bxfDfYMskVm5R6ss4+c8xTlmArcQvOUZxSB8CBU8a7R5meISCNJBBqw5c4WlZyUApADPSBUXWkOllXN29PY7mOYApCACkuzGzWETM3m/iBNWSAn02HEVhabilKWCS/u0cYlbqg4Q4k+XyPUv+H9D1K47BhdMFEOojQ3hcKoB3AejlwBu55QXFYYy21G44vyvvvDqCoKlp0rKdwkOWarORRo67Qo1aNBcVO/Eu4I4184Q5e6giQMQfy0dievLlHJQovQ7k7ecOYTD6S9+XXd9o+xU0kFS3IdgHNDz42ht/CPMnhG8O5RhELmpCzpQ7qNaAAlqcSwbnH2VYEzlEF9IqWa3LURFqXhUy2CRfelKfm3HC8Bkmoj8WCU9vSEF5KpLKZQCvhCgxNBqLcHePpEklK1U0pAJPWzesXP5wo96JqSsFBSVAArAIolK1OQKDyrE7B4IlCvCpCJhOkH8wQ4Sa1IcqD0qnlCo5HQ2eFXUSHMw6qrbwuxPAsT60PpB5GBOoODyfd7GLOGSyFpUEaSK03ALOdzU+phfD5mBNlsAyAU1GzK43u0Nhk5MTPHx/N2NTdCJctCQHAJVzfzgOExQJCXDE0L2g2NwqZqQUhlbig/WJUvL6mhfgIc5IyvoZxcolRQoAKDsqlfu8Cw+NUhQqze0MBetISsVHwqHyVxhXFSCRwIvs/SM/YF/qXcL2hUCywJqOCmJHQ/eHDgpc0apakprUKYKB4M1RztGNk4gpeGsLjVIL3B2jbs9ZoZ2XqQzEKtXzP0aJmZKxCUFS0vLfcDzsODx0nPnPiAbhHGY9p1GWqW1FO1fKMNZMlYgbOLuzRpuy+IKUTEv4VAeR2IHHaMZJlkmm/1jZZONI7tdCUj5tEvkU40O8b89sg9pR4kA8D84lJQI0Xa3CAaD1D7Vq3tGdKxZoZhlcELzamzlcfS46KXtHwQ1xDhB7iEkws0NpBgcyXyjDbAzEs0DNTB5kDbjGmHCRBUopHol8oaRh6CNs8aIEhUvvFgJD6Vy1EVagPhFG5QDMZ+qb4iSoBh4dJIvWviJBvwIhZGcnQU6EVpYN1baGezuCCtSzXTsSDwYh6veI2uPuYR9KkFKVmqioCjWbzr5QiuUlZQmoFiRatr8+MVM2BSoqBBA6edoi5fMV3hNWY6qA084OO1YcEm1Zozl/dBKUkCzq4nh9IZky0S7gimmti4NTUarWdqwLIMcgImS5lErA0knxJWnUpFdhz5Qzge2PdpWmcFTX+FQ0sRwUlhWoryMTSts68ZxguqGRlXf4YzpZGqWs6kCiVMAoA8fpUWhTuUTUKnd/MBlISFIKA4CVaQkmxYt5MYLgO1MtEmalBmoK6hTgVNwwsGL04F4nDEaZc1I0tNIBLhyU2YAByyrfaMpr+39xcm5q1sTwuueFhIYgKU1A4szdCS/KFsHlWosCVOH0gMAOKlmiRQ1Dl2hjLCqXMJtqBS5IFFMKXa3tcRUm4adhZSlDSqWtJZSCTzS4YHwm/1h7lx0hKxOa5TJM0aNOlRINwWJT57x3h5p1ppv61j7J8vKsPPmlyUBITc1WVKJ8gjT/kIHJxQASr+k18qwTn7aEwaUuSNHN7NFadUsVFSOO7jieERZrHwzfCoU3/f7Ea454mRQ/wDsIBRLYlRKw6Qw5kcqwxmHZ5E9IUr/ANrDWRuoXptUn1iSPlODqXRXPDHJuJ+cYvBgDUmsLql0cecbT/x4KSUlRSoP09Iz2ZZDNlfAgrFyUgn1G0VxzwlolyYJR3REWs0vHaMI949M4gspJHUNHacwI2EOu1omquythMvAZVvvHWWrm/xQWULCKi2zU93iPMzNaiHPl05RWkdo9IYj9ftE84y/cqhOHRS7S5eZkpkBZLv86teMbMlEHSoFJ/uDfONNK7UlJYgEbQdeYInAhQd9iXgcbli01oyahkdpmQ7si0GQsKNYtYns0tVZZ8NmVt0LGJeJymbLLqSW4io9RFCyRfyJlhmvg4KQ9I+7pzHEyhax5x2kgAsXgxAvKwipi9KQSTw/dBB1ZDMuWT1P0SC3WGMsdSyEKKEhypRuw6efpFtKkmXqLpdzXUeIBPpCp5KdI8ZqZh1y/Cw/5B/YkB48TNPAmHRm4BZiT7dRA15wsnwhIG1IPb+DwslYbhFXKsSUIUtwNgaPag6be8ILy4sC4Uk7pdvlBJGFoWINIGVSNPsVmZWmrVqQA3pwhvIkgoLpufiJ4VIbfb3iVOTwpGj7LSu9ISlPiqSaMAng9H4BxGZFUNFPjV6iGM1ky0tKlJJWWBmEuDpSCopSQAz2r84SVJSwSwIqX5O76gDYbcouZ1gEpmju0Dwu5UfiBAFHqbK2FxQ3MmYQlWrSQRXw3B5E035RLF6Ojt7AzZSSZZS9wADYi+1D5RopeEUEhSUhcsBlFm00b/kWW1QCKikeYCVLnKQlf4ZRVSi61KDJ0uSXHw0IeihSkOZz2YUlOqWVKNTpAZqDwhm5liHLRkpWkDjpN/DM8iS7vqJUDpAFSrZPmXfkYpfz7u5C5Sy5BOkqfxpNG0k0IJCv8oSwGVqnnQgnwAqUpmCA1yTxs16GJ+NARPAB+EXIZyeVaF/l5HGN6AnPdoPJmLShTFLKI7zwh6ONtvEdoRl4IhSnYAMfsWu0VMFgZqmRLCFpBAqwdOm6iW4GvKOcfl6payiZ4SA9COVAomtHtwgbp0OjihKPWzubmK9ZmkpMxmSWpbYG42faLXZrtMma6VqAmHawO1C8QM0kKTKSdSQ7kBw9DpLh3H2MR8OVFY0sNFQbN94x4VkhQueT0pLj0fpWaIKCFAbV5h6waRLSZYUl6i9y8J9ne0CcQO7WEawNt23T13ilNwiSDqUpLnwtuWsTHMkpQ9jKozUvcYn/APQtCUy9KQkquzXT7xiUmNn25keBKtgsgb3D/T3jK4GV3iwk0D1PCOz4z/DRyvKX4lIGBvBVCkEm4eizRgWEdJwgB0FXMmzcoo5CODBHaCyJxBBdmsYbl4FLDSdQ3MdHAy1blxVgPvGOS+T3Bo6k9opqaUUHert6BopSu0LAGYi9OXvCErCpTZJcmhOzwzMxZUNCkBRDW/SJ5KLfRViclGmzjH4WTinKBpmbkAsSOIJaIk3AKkqCZjOp2q/+odM4y1nSQG2A9n3jrETEzqM26XAcHeGRuP7CcjUu1TKGQZYBLXqDBRBcj8oFR7mEs9zdCx3cr4RR+lgK/SE82xfwy0E6UhixIcm4VxhJCkpvU8to9DHvkyUHIklyVA0gz/2x2qYHopnjnvm3EPPFPD5kuX4SnyLt5Ugn80krFU6Vb7fKJMvEGYQ4ciBCXqUd4V6aPDeJw6VJKkF2NQ0By11LTLDeNSEseOqjcC5jzumtSOFyiKh6cNoYlqjU6N7IwqZKSqdLKZTeN0aFaj4WQ5J8JezirWsPBjD90yu9VNBIVQhIcqCWULsA9RWvCMTPzBcxu8mLW1gpRPz5PGszDtFgNOpH8Qo0/DISE0FE6r6dm5RLLE0XQzp96FcTnISslKe7QkUQpgS1nqSeQcxoMDnkwyETpU9SmXpmoUlJCUqsoOHSK1JIHpH5vjMWqatS1b22YCwA5RRyTPFYbWEhKkrGlaVBwQ+/rBvDaF+ts05xmIT3hUtlTPEQnSBxK9IvQFunWEcsyzvVKYEqSFBqF6hKGrx3ZuMBwXaNA1J7lEoLopSH1NuAokkA0oIclTVpUlcsqC1OU6XHuASzGzVgGnEZyUug4m6EL72WmY6gagawwpoIqKtQ7JNA8Iz8UleqWEqQhJOlJcKDgJKCeDgH/Ixq5+KlaBOmy1EhkTWJdD/mYuCQS9a1MBzmRh5klK5c1CVfl1EjWGYJ0kA8C9hWFJlEm09mQzjEAosNaidSt2caQODBPnEnCSipb7RdzlMtEtI1FSyAS1ACQCaGuzc7xGkqAZR9IpgtEmZ3k10PZNiNCwU6kkH4uAGxA48Y38nMhPk6h8STUV5Mfb2MYLLkhRK6FndO5pQB+MaTskSF+JIRVwHDlgSAQDakReTBSVr4LvHfEjdup6vAhiLqNxW0Z/AYZanAIFKvw3J2Ea/t7J7wJmAEAL0g3oXIHLj5xNyzLsPMlKKpxH9TAApYg2/Nwh+GdYkJyY+ebfVE6ZIdSUpLoRVSno5PoTZhBFJCgVKUl1ON3etIqSv4cImjU6CwLioYA+FrmEVZYmZJUtDnStg4D1DEHazENzg1KwZoVH4LpqrVUkUAuKdINh8KSpyXt6NFHL8IpUlCwkKDlFWJoWFDxLwTNsD3a3SGGn1pwj3qJOjPTtWSZ83WoAnS3y5w9LnGWE6Wr0f7xMRIK3U1+NLRSw2CAUnU5UA4s2+93j0qCxcpN/8Aohjk6RqKACSX48XMKy1vbex5wzmGGBKme/UPCEyXplBV/H9LfOGx6JZ/nOc0oRWtlfQwthcIpZYB33i5msnXKCglYQoJ0Upwpxt7REQCEspRAOwND1EFF6F5Y1IPMw0tB+PUd2s/KB6gdo+wkkXvD/dt+aCFCy1aCFIo/wBeUeoFTyhSZMJaDYM19Y1I0oYTESleGZQ7KpSDTMIxZCkqDXcRPnioEDmJYOOMBRh5jsLpUeBYiFkyjDU6cVX2oIBLvBo8ehFCeEdBo7kJor19I5TePXs8EmSCAFD4TGk7F9oDKmpQoFSTRxdO3A0iTglataCA2gq6EWaKvZRAR4wBqJaoemkjfrCcrVbH4E+WjeIy1LzFElcqekhTglt0kMas56UiRmKUYeRpmGUpLKJIfxKUjQFCWoVUAVb3L0247LpM5U4KWoAANpLXJD2paAYfFqVPXIUdSKity3FogTaOo4KXfZi5SVzVF3UWZy5omwD8OgvBF4VLgC99P+4t54BJDSwA4eFcoy9K0a1OSQYsWS0SLAuXEZyyQuWNemWA9CWoeJrbmYsYbLlSVgrPeFTlIHwgs7kgtYmtoTwksIlTU3S5LGtkiM5i87nNoCyE1DDnCGudjrWI2ubplKkFM6YhIehCk/EOVbAnrGEmYiWhJSgmYDfYFm4dIBiA4B4v7NA5CbxThwcI7ZFk8jm+ihkmKCpgQUpCVPRgdqbCNbKw0lbS5st0AuFpUUlJZrbiMBJOmaluIjeSqJMKzqmh/j047LuY5O+GSjCKSAFA1NGdzX/XvErM8BNl4YAkLUAXI4bX5bQjhc1mS5iSgs9CHLVbZ4s5nj1awl6FJJ6iJHJxZbi97aMBhUKVQnSxdy7dIuyEKRc6mEGn4cTH1bMQRHy0+AbVNofLJYKwcW9kHMZgslRHENAMa3dISDdX0aPcUrU7/wBRgYQDpfjFUdI5c3tlLKFrVhFpCgO7U/i/pIFAdqkxEnywkuS5JMaaRgEE6WoQSR0AIjL4hemZp2Bo/KNi9syTuCOkyeIIEdtL3PvDF6njE2ekajQQYo//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5130" name="Picture 10" descr="http://t1.gstatic.com/images?q=tbn:ANd9GcRGeaPqQMqgCGz68pmSTbPl5SM4kyt-7dHtJ6R0TklToEKeEFGg2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3" y="312738"/>
            <a:ext cx="3456385" cy="274253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07975" y="5301208"/>
            <a:ext cx="8656513" cy="1384995"/>
          </a:xfrm>
          <a:prstGeom prst="rect">
            <a:avLst/>
          </a:prstGeom>
        </p:spPr>
        <p:txBody>
          <a:bodyPr wrap="square">
            <a:spAutoFit/>
          </a:bodyPr>
          <a:lstStyle/>
          <a:p>
            <a:pPr algn="ctr"/>
            <a:r>
              <a:rPr lang="es-CO" sz="2800" b="1" baseline="30000" dirty="0"/>
              <a:t>5 </a:t>
            </a:r>
            <a:r>
              <a:rPr lang="es-CO" sz="2800" dirty="0"/>
              <a:t>En su frente estaba escrito un nombre, un misterio: "Babilonia la grande, madre de las rameras y de las abominaciones de la tierra."</a:t>
            </a:r>
          </a:p>
        </p:txBody>
      </p:sp>
      <p:pic>
        <p:nvPicPr>
          <p:cNvPr id="1026" name="Picture 2" descr="http://www.extendiendoelreino.com/img/purpura%20y%20escarlata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79" y="3284984"/>
            <a:ext cx="1728194" cy="2016224"/>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data:image/jpeg;base64,/9j/4AAQSkZJRgABAQAAAQABAAD/2wCEAAkGBhQSERUUExQVFRQUFRcYFRcXFBUYFBgXFRcVGBYVFBgXHCYeGBojGxUWHy8gJCcpLCwsFR4xNTAqNSYsLCkBCQoKDgwOGg8PGikfHB0pKSksKSksKSkpKSkpKSkpKSkpKSkpKSwpKSksKSksKSksLCksKSkpKSwsKSkpLCwsKf/AABEIAQ0AvAMBIgACEQEDEQH/xAAcAAACAwEBAQEAAAAAAAAAAAAEBQIDBgEHAAj/xABBEAABAwIEBAQDBQYFAwUBAAABAgMRACEEEjFBBSJRYQYTcYEykaEHFEKxwSMzUmJy8FOC0eHxY5KyFUNzoqMl/8QAGgEAAgMBAQAAAAAAAAAAAAAAAgMAAQQFBv/EACoRAAICAgIBAwMEAwEAAAAAAAABAhEDIRIxQQRRYQUygRMiQnEVocEU/9oADAMBAAIRAxEAPwDAPqISZG1qS4jKQNQYuKdY2coB0ilGMSPpQQNDFjoqqrHZqutCEstwa4cSe9bLC4kawDWHRqK1GFVAHppScpcDQ4fHtrBBSL9DV8Ij4T86RlyDIEGimsSSOXUa1n/oZQcthJgJKh71UUpkgKMi3agxi15tBeiS8CmR8Q1qyqLfueUfEb96klvKRel4xCzex/SiGsUR0JGk0Oy6CcIuSoG06aXoXFuJzRIBFqliFA33HSgZmSatMjRcloKGv0qxqBBn6VQ0/O8elfNpJNXZEg1tyBt1qtC5NutDLWR8q7hio9qhBkpYQfSiWuKlUhI0/Ok6pUob0Qh4NmdZ22qi2h+66lKcypsBPvVjJCgDsfnWfxHFytMRAt61dg0rkToKJCmh3xTFJAQn1odT6eoHauY7L5fw3zDagzhEKvQT7Ch0ZFbmyr2tQeJUNBR+LaAuBfTXbrS9xJE+lqegmAP70MaKy0M4KchbPmhzD1Fap1rKR6Csq18Q9RWyxTwtI1A/Kl5SQBnHLaV1nFRInWuh6UxaxriWATFIGBPn5japJUdqHwuFhRmfnTBWBvAi/eo9EsHLh2t1r5CgAdzRmIYSPhUCYvStxd4Bquy7LDxBKdRc1EY9JA6UItKSbm9T8kASPlTFFUDYUXhBIMX96tzWttrQLRkwRVrpI5aFotfBwrsSTeptYqVDoKAE7nWrmTBG1FWgbD3MSR2vVjQGpPtQi3Myr1YkdN6Ggw5C0hQ76Ub/AOowTNzoKUIYJOhnSasS3zEb9TVKgWanFuwyLEmR7UCtkKvFV4njqA3kyyYF6rbxzZF5qpFQ6Mri2CKAdxpFiBemOLXeleMF9bjWnxYTQPnsRvQ5TVymutV5Ypgtlada1aUWR0i9ZM1reFugtpCtxQZCRItMwD60RhmJUAZk6VNplJJvpReGaSkTuNKQ2MKGsLCoM0YEFJ7967FprjjhV7b0FlgTwiSbGlaySeW9H8YXcDciucKAk5htamrSsFgacCSdL1AsFJ3rTKQAJik2MPNr61FktlcdAc3vXpXhD7NWsRhg5iVuocdu2lCgClBSCkrCkmVKEq2hMdazfgrw6cXieYAtMJLjgV8KsoPltqPRaxB/lSqvUMNxLMS4SfOdWgpbTICUJAJAURoQ1KiB8JSN4NSmogHmfi77OnsECtKvPZSMylJTC0JMjM6jYWPMJHWACayJkmv020zy81yr45AvYCCNIAATHb3rxr7RvBAwbgeZTGHcJEC/lLP4B/Ib5fSOlGnoGM/BjJplghJFx/expXEqozDNLJISFKMEkJBUQBqTANrj5jrQtDrHDb4QeppbjX5UTOvSqFKPUfrVmEwgUoAn57VEqJZx1Jy3tpU0MCPjjtTjHKwaW8isynIGk60mcYSTyhUUTKTB31JKo3ilrjVzNM3kDWlqyRJO9Ug5Ab2nahpoh2h6chUis1qOGYfkGulZjetc0/CUgfwigyPRcQ5LHKYq1rD2uaDwWOVBGxn50Th8StQhQFZrYdBGeABUy0cvfpXOGHlMxaprfN4qtkEWJwiy4CVbaGuKbI6+1FhwkXoVZImju9MjQ2weMSrW1t6UuIzLJ72qthRNqkpqSEpMqUQkDuowPqatKmUeleD8IWcF/CcQkPlWWYQQ62gdgUwZP+NW04RgkkhzIlJVcgTZIUIFxMlYB7+WaX4l9LToba5vKytBIAj9nmabQNeYr8sxpDSprRYBrI2kTMAJBMmQgZZv1KSf81KhHlP+hM5Ui0ihsfw5D7S2nU5m3ElKh2O46EWIOxAoorFcz1rM6Z+d+PeHFYN5xt1wch5THMtBnK4B3gz3B6V699l/hL7ox5zgIexCQYIhSGtUog6KPxH2GxplxnwqxisRhnnUgqYUrKCBlWSMyEudUhac0e25rRKZkHmN7zaf9hVWhrlapHnH2wcIa8hD6UBLweSjMkAZkrSskKjWMkz2PWvM+HMrzZq3v2j8QDr6MM2ZSwT5nQurSPqlBj1cNZ1LCRY2j6mltjorWxRxJCl3DYB/u81oOHpT5aZSJgdOlBOIypUb3FqSqccO5FU9hLQKtdvSleIUTTLFdBvSxxJiNIo4hyBcRYCh6vcX+VVZIFOFMrRqPWtK0gpAk1md61hRLaT0Apcy4lbzkDlN5q/h3Fwkwulrk3qMihUU0Ea7D4xChy6GqXXtbxWeaxBAtIo9rF5xCh7iluNER1J2k1FYnXSpZ4PbahMS4QapdhkfMg0+8EYPzeI4f+FK/NV6MJLv5oT86z7YzKrc+AsIEjEOKnlZDIKQTCsQogaXghsids00TdbBl0eg4TCqS4lxIAUXXFmVAEK8vy1coMFcqynZPMbFQFaNLQSABoAAPQCBS3hXCfKCSolTi4WokyUpRdLaewUUkn8SsxNNDUwxpX7mTI/BA1wCpRU0Jpwo+UzmSQDfbsRcH2IFLPFPiT7thPMTHmucjIP+IRBMdEAKJHaNxWhYw4i9eOeIcX5+OeXPK2tTbYklIAu5lGglUk/7UD7HxXkTIBCrkqUSSonVSlElSj3JJNSeue9QzEu2v/zVylc0ReelBLsaugbGglCoMEjelDWEJEzNa5jhAUoFShlFzPppSNzGAKUE/CFEDl6GqdoJMzj2k0tdVI70xcZXftStyZ7CmRCkwRxMVWs2FWuKses1SqnCmVk3rQ4TGzAjMCIrOqrTcIw8oST0tQT0gohCmrQlses0GpogwRWgw/KetqmvCBc2ArPzoOjNjWi8O6EjSSaNe4MCmTt0rmA4YDPaic0yqKEwetQ8nNY08xOACRypvvS1wgaC9L5BIoTh4UMvvW/8Iv8A3bBFeUH708tMkmAlpKEpJj8Mocn+usCpeUEma9O4E2hOGRcLdS215DYRnCrtrcQo/wA61uA3ACVJJtEyT0DI3WEtIzZikJSVaFSiM61QOpWn5RtV4M1j8FxTOJ8t5KFZgFNYpSmpgT5aQUFSRI+EHSBNHpxLHl5lKdKhYp8zEKWNiogKJCbE5jYDW9qtZktGd429mlbZJOn0P97Uc20Ei5HvWDPGG1JnDtPOoQSFyHlIMZdF+ZY3sDr2gSdw/j+CcnMz5a0DnDjRUkWzQF8yZgjlMG4tVrNYSxUNvEHihphlxRcbzJQrKMwmYtA7a+1eSYdvkkmSZUT1KjJP1rVeM8ey6hpplKPLdJUSlASFpSCNgJSfqFgixvlWipH7FRmBLSjPOhIEpP8A1ECx6ghXWii7YTVIqwmISnNOsm+9SbxJC5n3oYJAv1J/P/au4ty0jXpVN7CS0OMCtrqQqCTOlZx1Bzq5QrmN64viuVQMAkDQ6fLehw8tRJUqCTMARHtUey1oBxS+1U8H8P8A3tbgDqGghObmBOYmQlIA2kXVsNjRfLmAWo5CRMfFlkZo7xNV8cwrbbhewhPlCApJUVFE7yRKkmPYi8zRqQ1Qt/AMfA75aW5LYUhRT5eYlxWW5UiAUkHa96y6rG9ejstgltaXiBHOrLpbkKRtNk3O470j8b8BQg/eGTKFmFi0pX/FbZRB9561cMtumTLiSVxMio1qOBYiUQbdKyxp3w3DnKkhUTRzWhEXs0pSSRHWmiWZTEwaSJw6hCs0x2pphSZ+IGwtWRoYy9LsWj/SoJTCpIidKk0VHMmYvavnF25iLGh6JslisSDS5TeqgAelFeQpStRGvc1chkTBTEdKroJMUN4IrWEkEgkSARJE3Am0nQdzXpXEmMOwplDmIaDjaFpdjMuDEBKWEzZU5VAmYQkWAArGBhWYeWQk5hCzqjqsXHMNiCIJmRqG3CMClr4BfdajzG+xi3okD3q7VbJwc2N1cXQ4AheMR5YUkgnCvlVgQIBCUpsqNx1HVi1iMKtwkY5gTGZ1Tg++LtcFS4Q2JFsogAQALzQy+Y39JOnoQDUFuzY6dxIP/dS7XsH+kxwngoWQkY1H3YKlDaEtKXA0BcWVJzTJKomdCKu4d4bSl11biErQkhGHzhLmVuAVKAuE5lmLAfB3rC4vhzJN2G/6kjIo+6Y/5Hely+HKAIaedbkEWWrc6k6kapN9D2pkePgB45D3xKg4l12FFJUny21CxGU6iNiRB7JPSsaMe+4vy3FIypcCM+USl4ZwlQUDYyhVyMqhmBN6YtHEsiI81EZco+JEg/u1K+eQk660q4phQWlLYMthDSXEKSQ4HGVpSnMLFC+aT15tbGmw+AXGlsYMO5ggxEpuOitVD2Mj2q5xA3ruHeSMO1ABWW0yZm+XmM9z+dAvYhKIUtUGNKqrYIyceZQhKwgFY/ERelT+MOY5hcmdt6VYnjZWSkCxIg0FjMYoqOZRn3pqhZOhzw3CYdZUMSpaQG+XJE5rC4NiIJtvVnDMMUOlkJCy4DltIdb0IhWmhnpHao4jCDXLqJNOeF4YYllMAZgSWcolSHEmJO4SYhQ3B9KS2aYPWuyWA4ezhi8wtOZOXMFXVlZdEQCYulywP/UTvNFY5JxeGW3kyhSTCYAAJJyqGm4Se2m1OW+DIYZdazF4vpUFGIAzKJ8tvcDMRubgGkT/ABJ1totwnO0QUrAstP6TBBGxnpQKW7C+GePuoIJBsQYPYj+zTHhuIKe/SjPHGESjFKUj4HkpdTaLLEn6/WleFWZEDSt3cTFVSo2WDxlhpO4oluc+bNE7UnwiiYi0ii15ioCYisslsahghzmM/Orjza6DqKBcBTfr+dRZdUFanuKXQQey4RBO23arg+b96CU4FSqdKqWuEg54O1CSg7B4v9slJ+GT22NMlcYSyognKJuSSTbYlX92rMSQSTeAbUz4BwQ43ClThKSHClBjUJiT3vKf8tFx1Y3G60OsF4nzzlAjVM7x0P6iYptg3C6MxkA7EGR67e4tWPwHgpLbw88Fd5CiB5cC19pvpWwbcZYSUtoSnsBA9aVJLwNVsufwwKTItpH/ABS1xVwcyo0AEd7CxqjG8aJBA1P5UMFkIE7X+VCN4e5Uptp7FAYjOAAG0IU3LIUqdVE8qjr3t6CPEOGBBCgVSlHPlhSnGZKckKstaROUkzCYmSKa8OSRmWskqcSkEEK8ooTBT5hiCZva/MRIvWexXEC4+pQVnDcBKgIzKTJUsQbSpS99DTMcqZMkOSoIwuHS43mad8xCE8ySAHgEjUpSohQgfEknQzl3z4xDSlqU4DG24PuP7vVb7y2cQHYLaFGykyEkpMkoOxHY2JnvTR/ApxQK2wlDqotIDbyjrY2bdJOlkqPRRvpjrZhlj9hC+JVKEwDpFVuuGb5ZpzhMC69+zSiC38QIKVAjXMDcK7GqMVwtSFQrLPqKcmZw3F4lPXavvA+PKcWW0glTiFJTBi8gkydOUKvSHGrg2qvhmOLGIbeH4Vgn+k2V9CaXw0O5bPb8PgciTmIUrWRMAQbJ/m2n0rNeIMShF7EQUkbJAvA/07zT/B8QSoSL2kV5txbicqUkkg7j307ikRixsezLeJcZ5igYsmQn01oDDOAUXxZm2bv/AK0vY1rbH7TPk+81GHxIgDQxRiXACLWpSy1IsYtRTa8ouQYrO4oNMYLc3mwNcZckzMUOhEySa488lMCdaXxIGYjEJ+Ea71RlJHpXSwkwReq3UZZE7VQRYhUjpW+wbSmmENt5LCVKUbDqbdyTXmyFzvNE4bDec6lClqKLqWJ2EWkXi+/SpxsZCrNZiuIKC4XlUEmy0jkk3CVRYH86i7jM8RP99as++YVDfkpjLeUJBUetwmVdLneqMHgRllK8yQSBrMDZQN5GhpMlRsi1RxtkXJ1NfOK5TfSf+aLxzIQmbaUkD2YmTYUA2KsFxfGsQJabVCFiJjnAvKZ6XPzNfZQygJm5AJ3hNotuo7DtfSrsJiEoC1qAMWSncqIJgdNvn2pY6sqUVKuSST69u21HZox4HOW+hlxzxU7iGU4fKhGHQAEthAUbfjUtVy4ZupMXKutIGnFphCQCnoSIv66flRYbJIABJOgFzavkYQzGpmJEZQfU2n3o1kfkbP0eP+On8DnAcTSpeXEEtOphJcIVmgCEofGqgBo4JIAvmHw6R7BMjLmB+EXyyCLwpKgCFA7EEg1hMQnMlIW5OSyIlRSL2CoiLC2YxNXsccfaTlaeUE6xzJvvYSKaslHOy/T3J2tMSu3mg3lXTApg0k3Eb0JirbaWrUcl9DngviVaEhBJsIEakdPUCq8QvOrME5p1n9KQ5hG4pzwQh4QSQpJAmOosfe9u3yBxrYcZ+4wb4eh0QpIg+35d6H499mz2HwyMUiVtqBKxlhbYnlWYspBF5GkiRF63XgXwkXVeY6P2CDobFxY/CP5BudzbrXpTzQIgjW0RbpHpFoocdoDNkT0j8t4PE9TRQxJm9bD7RPsxVhyrEYZBUyTLjYkludSkbo/8fSsEl2m1YCkM/vJIsaqccJOo6VxlxNq6GIOtpoEqGWHN4rIAOtVuuGZ61Spy99IrhPXagaLsjn1q1C7DWDYwTJFQXAv1qpS+0irSsl0bHgSnAmyWmm75QkwpUbkDWQNSb7UbjOJJQoqE31AvP80daxx4isJSOgG/aJ+X5VH/ANQWq5iPp7UicNnRxNNWP8R4hCkkA/MQflS4Yzlj3Mf3/cUv+8JUbKGbplUdKcYzA/d0IbP75aQ47/IlV22RGhIhavVA0TJB46Vs145KUlBAY6m/5e3b62olrDaFZKUmCIErUL3SDaLfEbeulQw5i9p6kTG/KN1es67a1F9zMT+ZMkn+InrFLSOrVaRc9igBlSABuAdb/wDuK1c+ie1DOOqVqfQQAB6AWFcNWlgJjOSmRISEy4ReCEkjKNLqI7TRJAtqHYPUkAHf9f1q0Yg/gQhA/iV+0c+auUHulI0qpb7yj+/etIHORuToIG5oqSFueT+MQVtfxH9aHdvfrU1gZoql+J12rdXk8kVNslxYQgFSlKCUAC5UohKUjvKh617dwLwkxlRh0tJLTSpcWonmWkkKWQkiVKIIAJICbaC+G+x/ANOY5RXJW00pbNuULBAUsnqlKrd1TaK9pwrCGwQmJUcyyAOZURJ9AAKO6M+R2wpppKQAkBKUiEpAgAdABpUFC9SzVAneY79KUxZVjsUlpsuLuE7DVRMBKR1JJgV5Hx7wEMSXHWEobfQApbTaCGlSVEthU2dAiNlQJgkVu8Xi1vupyC0kYdJFoIhWJcGwgmB0gWKrOsHw5LaMgvEkk/EpR+Jaj1JvPYDajWkWnWz81MYcf6+396dqLW0nY79a9j8V+G8KorLrSCtbKspQghzM3JSvMg6mct9eUX2wXibwMWElxnM40lGZQN1IBJAMgALECZAkDrBNU0x0ciejN5BBkaVxWUJzwaqaXUilShp+lLeuzTGEp/ajqWErv9KmyztEnaOs6dzXGcNGp+V6JcXywlRSSOZUcx/lCh8KYidz6QKB5F0a8fo5xanJWLsW4lNjc/wi59+m2t6oSF3JBSkbDU+pH92prgeFhbyBy8xiUgm8E3SDnSOpAsJ9af4jhaUxyhALiEmxSBMmcpOVKcrStQdASL1TkkFkcuX7vwkL+DcPOHCnn2iFjkZSUjKVrAOdzNYhIEhPUjQiRDEYhTi1OOKK1rUVKJiSTcn+9KP4rxBK+RCiQFSteYlLi0iMyUnQCVX0JVIpblpcpOXZ1PRYVCPN9s+WqYn0AH9/neuhskgAXNgBqSYAA73Hzr4CrUrKUKWNfgSeilzJ11CQuO5HsJtk+KsodxWRWVuCsEhTmqUncNDtpnPtGprywNySbk3J7k7mvmGQBXV70DlfQOPHx/dLbLBauNae5/OupM1FG/qaljmLVpva1BrQdaNWdIIqp8lIrp9HiDR/Z1iVMqddCoCwG4gSQCFLvqB8Iga3nSvXOG8XCwDNfnrC8TWyo5FeqTdJ9R+utbvwv4tSrQwRqmbjuOo71HsROOz2FrEA0m8Q8UEKbBlCbPQCStRjKwjYzIzeydzSp7xDCQhBAccByqIs2hPxOr9JgC0mOhorgDAXlcv5aZ8oHVRvLyu6pMH1P4qqhQ34LgygFSx+1XGaPwJHwtg9rydyTTDEYxLaCtWg+ZOgAG5JgRQ4cgHaOv61muI8XLi8wI8tNmUkgFS7hTyiTZIFxOyZ3AqiyviSVPKOdUFQzuZSeVI+BsGRYcyjGoQdjFNuA4cuKSlSYGRDpNgkBJhtF9J+I+h60HiWMqPLJ5nJU4oz+7EZ1yCUkKshOhCSruK0/CG/2YWoQp3KYjRMciY9Lx3orIzzBn7L38S8p4LQ0y666uFNqDiUFaoyp/FJ0mLQaaPfYwCRlxKwN8zSCfYhY/KvS1q+dSLgAk0lwT7NkPWZorjFnknGvsiDLRcGKJyiVZ0pTPYQTXmWNwboVABCRvEH1PQV71isecU6ch/ZtGxF5WN72MVj/HbSUAW531Zu2VISVH3WpI/yqpeltGzDly5pKEpdmX8PMnCsl/KVulQQgAEryrUEhKdQnMoRmAJsofiEwx4aaT93bkolKnjKSsuwQUBQ5crc5cwEFWYibQQ+jyWhOYOr0SVK5AM4OUXSBBA6hRVsLpG0wT8qS5HSwenXJy8BBX2idhP66+9RzV8mpGqOpVHwNXYoQhtPdThH9eVKQbfwpzeixpN4MEfERIG2ylH4UntqT2SetQLhUSTckkk9/wBPSqb0T7nXscSda+P6VFRuakNqEYRaVf1FQQvX1NdaN/Y1Fpdvc1QLYuLiYFjm3qrEY0Gu4prKdaDcRXXPEt0cWsVFt4pIUkkEaEWIqBNRJqwDX+H/ABEHVht0wVq5zstCQMjI/hEzI3k7mvVuDcdSs5bJPTb1FfngKitd4c8SrMImHZAbVsSTAUrukX7x1qmgWtHrPGuKTLYMITd09dIaEdbT6gDU0Kl4o51hQWQMiZKFc10IbIlCkmee0AW2pDgeIJUUmTCVKymcq1ZMxU8hSh5alJusJUZVqJ3a8MaW84lCeUkTYWabVGZwpkgOLIskWv0FC9C6odcGwXnOKBAyBUvqCQEKUPhYTH4E79hGpMOhxFTmKaAVDSSqBaXCW185/kAmB1EnauY1tDDTbKRAOoF1FIi06kqUpM9bzMmp+QMOnOuC6uwv8I/hT9JNQHsZ+bJrN+M+NlCQyg86/oNzTL78ENlajoJrAh04l8uH8R5eydopM/ZD8cd2aPgCMmH7lZP/AI1iMY6/jMWVNpK/IAEiAlCGiedSlWHMFG+t4mt6pla2/LaguHlT0Bj4ldhqfTrSvxs03w7hqcKz8eIOVSj8awAC84o9xlTGgC470vjrZv8ASSqVJXKWv6PMsViS6srUZJ0tHKNABsNaHymYq2KkEyPT8jb84/7qzs9RGCjFJFSWzXXdKsmuNNhSgDpqr+lN1fQR71AnpHVaJHQCb6lQkq6AxlHokVWNa6pwkknck/PpURrQMKKpEVnm9qsql08wq7ar8kTKWlXPvVbWldwypn3qLWlQVKQNiSSq+9vrQ+JQYNt/pVzzZNhteqnXOS+u3pXTTPHsWqqBqZFVk0aFsiam2agak2Kso3HhbxDnAZcVBASEAD96oEJbQrZOUKUZ3JM7g+1eFuC+Q3c5lq5nFdVRoP5QLAe+prwDwl4NxHEVqRhwj9mElalOBISFEgHQk3GgBr9EeGPDGIZYS1icV52URKGwgxPwqWqSvpMA96pi5oznFOPhWMSESuHckIBMeSlSpgbZ5+lFNcMxLy8xaXG2flAHaY/Kt1h2QgZRb0tPcxqe9WAigewFoxvFfC7y2FSscozFCLqUE3KUqNkmAYsb1TwLwsyHCkKcIypcbOZPMhUAg8uoMeoWK3BVWXwbvluND/DeWyeoSqcm/wDR86iiic30OcHwVDV0gz1JJO0/OBXjv2klRx625UpLSUhMmY8z9ooSe643sgV7cp6vC/HDs8RxX/yj6IQKz5pVGjs/SIp5r9kZ77sdz8v9ak0jpaRF++/tY+1TmoDWsVnqqBqtnKju4f8A6IN/muNv/b71W6mDA3iPfX61F5YKraAADXQevUyr1UaIVLbSIr2rpqC9RUiaoMrcPMKm8YST2qo/HU8SeX1qwL0yrDiEn0rjZsKmn4Vf01U2mRV9in4BjiiCYNt6Gxjo61xczVDp7V1KPINlCjUTXTWl8E4YeYXVJkIEJm4Cjv6hMn61bdKyork6FOB8N4h66GlR/ERlT81QK1HCfs5085zX8KOvQqIv7CtnhsQhwamekHTa/TSmeGw7f4j7AaDvSHkH/pceyP2f4FvCYlKW0ZUugoWbkk2KCVG5hSY2HNpXqaDXl5xiCf2ULUCCMvMQQZERO4FbvDcUCkhRtmSDlVZQKgCQRqDeKkJX2Zs0a2g5529QDtAu8RTO5qlfFBtFMM43SusxxtYQvEdU+U+PaEk//kaPb4kVmM0TaxqzEoRMEZ1EXm8AzqTpvbvUTooMdfm4Njce/wCdeJeNT/8A0cT3cB+aEV6+D/CY9Tb0MnSsN4l+z3EYjFOvoU2A4QQklU2SkXMH+E/Os+aEpLR1vpefHiyPm60YKa4aa8X8MYjDXdbhH8aTmR7kae9KyKxtNdnrIZIzVxdlb4lM7pOvZXKd+sbfioNW1G/qCNNjb6WP+WgV99QYI6Ea1Aapny9vWpRUVVIHWoFZUj4jXcUdB3rjXxGovnmFWLf2nVHlV7V3Cp5RUHz+zPrRGGskUXSB7lXwI34GpA9TRWE8O4l/9zh3nO6Wlx84iv0LgcNg8MP2TDLfdLaAr3VEk+9cxXiZP8VvnXUPEuZ4rg/si4iuMzSGgf8AEdTPulOZX0prh+CfdGyyVJKw4sLUn4SYg5cwBgQBfvW7x/jFCfxD8q8147x0eetUhSVKUtJSf4ySQq1iJ9LTQTTod6eS5bD143y25QZi5T1tf5Vs+BcESGwvFc7igD5Zs2gbJUAf2iupMgaAWk+Rt8UznKdZkXiSDIk9JppiftAdKimMpm8mRPtS4QV7NHqZtpcT2JfF20DKnKkdEgJHyFL8R4nSN968de8WOq/H8h/rQ7+PcKQrMohRjXTpTaSMaxSlb9j1bE+MUj8VKcR47GxrN8O4UypIU4pxRMHKkhIgEEzyk+9el8P8H8NACkNNuDUeY4tfzBUB9KlgcYx7Mgj7RAgg9O4ozinj7EPc2HZfynILtK+I2kL+G5IEGPrXoWB4ew1dCWWv6Eto+oE0L4m43hvuzqTiGioBJSPNSTmQtCkwM0zI+u1Rdkdex55hOIcVVzhpaUBUErW2kA2MZVGdCD716P4P8SeeFMuwHmwMwBsZEgj53rN4bijGZ4KeaCJSvMp1AGYgpIgkKmEoOg1pDheNoa4ql1pYU0paElSTKVJUlKT8lQfahyTcWh+H06zKSSppWev4vCJUClQBSRBBEgg9eteM+KeC/dcQpsfAeZv+k/h7kG1e3PaA9R+VYD7TcHmZQ5uhUT2VaPnFLzR5Rs0fTM7xZ1DxI81AobGJvPW/vofrf3ogKqvFCU+hn52P6VgPXPoFVpUxpVajapp0qFFTWpqC1cxqbZuaoJuaJITJk8T+7A6kfnRjSbUJihZA7ijW9Kt9Fx+9/gKxnil4zzx0gCkuL444rVSj1k0VjGBPzpM+3vXTi7PGuNETjVGZ/v51SMQSeYkjf0r4iqSKIo69AJAMjY18yZN6jVuGAzioRyZczh5Pamgw0tlI2CY9j/zVbSdYo7DVmzz40zqfT8am5J+UVjHnLlgg9YMEUMXo6j0mKZvmhV0r/wBPwav8ZFfy/wBARUTsT7E0K8TIseW8QRfYU7wmPLMrSJUPhMkRMg6XuLWI3ofi+LUvyisyS0FE/wAzilrUfqB6JFNhktWYsvp1HJ+mmfcOxaWkwVAz8WtydTRDTgKZRYXj5n9aQuU44Z+7T7/maHM7SNPocajNr4Z+juG4rzcK2vXMhKvmKReM8Pnwbw6Jkexn9KO8FrnhzE/4SPoK7xtvMw6DuhX/AImtHcfwcT7M2vD/AOnh5ro07fppXxFq4npXKfZ7vsBWmJB1Eg+3/FTTpUsYLnukH3j/AGqI0qxd0ymdapQKtc0qLIuKMRe0TxPxJHf9KMTpQjv7wehowJoX0h0O2f/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www.extendiendoelreino.com/img/purpura%20y%20escarlata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3369" y="3284984"/>
            <a:ext cx="1941119" cy="2012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7863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130"/>
                                        </p:tgtEl>
                                        <p:attrNameLst>
                                          <p:attrName>style.visibility</p:attrName>
                                        </p:attrNameLst>
                                      </p:cBhvr>
                                      <p:to>
                                        <p:strVal val="visible"/>
                                      </p:to>
                                    </p:set>
                                    <p:animEffect transition="in" filter="fade">
                                      <p:cBhvr>
                                        <p:cTn id="7" dur="1000"/>
                                        <p:tgtEl>
                                          <p:spTgt spid="5130"/>
                                        </p:tgtEl>
                                      </p:cBhvr>
                                    </p:animEffect>
                                    <p:anim calcmode="lin" valueType="num">
                                      <p:cBhvr>
                                        <p:cTn id="8" dur="1000" fill="hold"/>
                                        <p:tgtEl>
                                          <p:spTgt spid="5130"/>
                                        </p:tgtEl>
                                        <p:attrNameLst>
                                          <p:attrName>ppt_x</p:attrName>
                                        </p:attrNameLst>
                                      </p:cBhvr>
                                      <p:tavLst>
                                        <p:tav tm="0">
                                          <p:val>
                                            <p:strVal val="#ppt_x"/>
                                          </p:val>
                                        </p:tav>
                                        <p:tav tm="100000">
                                          <p:val>
                                            <p:strVal val="#ppt_x"/>
                                          </p:val>
                                        </p:tav>
                                      </p:tavLst>
                                    </p:anim>
                                    <p:anim calcmode="lin" valueType="num">
                                      <p:cBhvr>
                                        <p:cTn id="9" dur="1000" fill="hold"/>
                                        <p:tgtEl>
                                          <p:spTgt spid="513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1000" fill="hold"/>
                                        <p:tgtEl>
                                          <p:spTgt spid="1026"/>
                                        </p:tgtEl>
                                        <p:attrNameLst>
                                          <p:attrName>ppt_w</p:attrName>
                                        </p:attrNameLst>
                                      </p:cBhvr>
                                      <p:tavLst>
                                        <p:tav tm="0">
                                          <p:val>
                                            <p:fltVal val="0"/>
                                          </p:val>
                                        </p:tav>
                                        <p:tav tm="100000">
                                          <p:val>
                                            <p:strVal val="#ppt_w"/>
                                          </p:val>
                                        </p:tav>
                                      </p:tavLst>
                                    </p:anim>
                                    <p:anim calcmode="lin" valueType="num">
                                      <p:cBhvr>
                                        <p:cTn id="15" dur="1000" fill="hold"/>
                                        <p:tgtEl>
                                          <p:spTgt spid="1026"/>
                                        </p:tgtEl>
                                        <p:attrNameLst>
                                          <p:attrName>ppt_h</p:attrName>
                                        </p:attrNameLst>
                                      </p:cBhvr>
                                      <p:tavLst>
                                        <p:tav tm="0">
                                          <p:val>
                                            <p:fltVal val="0"/>
                                          </p:val>
                                        </p:tav>
                                        <p:tav tm="100000">
                                          <p:val>
                                            <p:strVal val="#ppt_h"/>
                                          </p:val>
                                        </p:tav>
                                      </p:tavLst>
                                    </p:anim>
                                    <p:anim calcmode="lin" valueType="num">
                                      <p:cBhvr>
                                        <p:cTn id="16" dur="1000" fill="hold"/>
                                        <p:tgtEl>
                                          <p:spTgt spid="1026"/>
                                        </p:tgtEl>
                                        <p:attrNameLst>
                                          <p:attrName>style.rotation</p:attrName>
                                        </p:attrNameLst>
                                      </p:cBhvr>
                                      <p:tavLst>
                                        <p:tav tm="0">
                                          <p:val>
                                            <p:fltVal val="90"/>
                                          </p:val>
                                        </p:tav>
                                        <p:tav tm="100000">
                                          <p:val>
                                            <p:fltVal val="0"/>
                                          </p:val>
                                        </p:tav>
                                      </p:tavLst>
                                    </p:anim>
                                    <p:animEffect transition="in" filter="fade">
                                      <p:cBhvr>
                                        <p:cTn id="17" dur="1000"/>
                                        <p:tgtEl>
                                          <p:spTgt spid="1026"/>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childTnLst>
                                    <p:set>
                                      <p:cBhvr>
                                        <p:cTn id="21" dur="1" fill="hold">
                                          <p:stCondLst>
                                            <p:cond delay="0"/>
                                          </p:stCondLst>
                                        </p:cTn>
                                        <p:tgtEl>
                                          <p:spTgt spid="1030"/>
                                        </p:tgtEl>
                                        <p:attrNameLst>
                                          <p:attrName>style.visibility</p:attrName>
                                        </p:attrNameLst>
                                      </p:cBhvr>
                                      <p:to>
                                        <p:strVal val="visible"/>
                                      </p:to>
                                    </p:set>
                                    <p:anim calcmode="lin" valueType="num">
                                      <p:cBhvr>
                                        <p:cTn id="22" dur="1000" fill="hold"/>
                                        <p:tgtEl>
                                          <p:spTgt spid="1030"/>
                                        </p:tgtEl>
                                        <p:attrNameLst>
                                          <p:attrName>ppt_w</p:attrName>
                                        </p:attrNameLst>
                                      </p:cBhvr>
                                      <p:tavLst>
                                        <p:tav tm="0">
                                          <p:val>
                                            <p:fltVal val="0"/>
                                          </p:val>
                                        </p:tav>
                                        <p:tav tm="100000">
                                          <p:val>
                                            <p:strVal val="#ppt_w"/>
                                          </p:val>
                                        </p:tav>
                                      </p:tavLst>
                                    </p:anim>
                                    <p:anim calcmode="lin" valueType="num">
                                      <p:cBhvr>
                                        <p:cTn id="23" dur="1000" fill="hold"/>
                                        <p:tgtEl>
                                          <p:spTgt spid="1030"/>
                                        </p:tgtEl>
                                        <p:attrNameLst>
                                          <p:attrName>ppt_h</p:attrName>
                                        </p:attrNameLst>
                                      </p:cBhvr>
                                      <p:tavLst>
                                        <p:tav tm="0">
                                          <p:val>
                                            <p:fltVal val="0"/>
                                          </p:val>
                                        </p:tav>
                                        <p:tav tm="100000">
                                          <p:val>
                                            <p:strVal val="#ppt_h"/>
                                          </p:val>
                                        </p:tav>
                                      </p:tavLst>
                                    </p:anim>
                                    <p:anim calcmode="lin" valueType="num">
                                      <p:cBhvr>
                                        <p:cTn id="24" dur="1000" fill="hold"/>
                                        <p:tgtEl>
                                          <p:spTgt spid="1030"/>
                                        </p:tgtEl>
                                        <p:attrNameLst>
                                          <p:attrName>style.rotation</p:attrName>
                                        </p:attrNameLst>
                                      </p:cBhvr>
                                      <p:tavLst>
                                        <p:tav tm="0">
                                          <p:val>
                                            <p:fltVal val="90"/>
                                          </p:val>
                                        </p:tav>
                                        <p:tav tm="100000">
                                          <p:val>
                                            <p:fltVal val="0"/>
                                          </p:val>
                                        </p:tav>
                                      </p:tavLst>
                                    </p:anim>
                                    <p:animEffect transition="in" filter="fade">
                                      <p:cBhvr>
                                        <p:cTn id="25" dur="1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19256" cy="720080"/>
          </a:xfrm>
        </p:spPr>
        <p:txBody>
          <a:bodyPr>
            <a:normAutofit/>
          </a:bodyPr>
          <a:lstStyle/>
          <a:p>
            <a:pPr marL="0" indent="0">
              <a:buNone/>
            </a:pPr>
            <a:r>
              <a:rPr lang="es-CO" sz="3600" b="1" i="1" dirty="0">
                <a:solidFill>
                  <a:srgbClr val="FF0000"/>
                </a:solidFill>
              </a:rPr>
              <a:t>¿Qué representa una mujer en la Biblia?</a:t>
            </a:r>
          </a:p>
          <a:p>
            <a:pPr marL="0" indent="0">
              <a:buNone/>
            </a:pPr>
            <a:endParaRPr lang="es-CO" dirty="0" smtClean="0">
              <a:solidFill>
                <a:srgbClr val="FF0000"/>
              </a:solidFill>
            </a:endParaRPr>
          </a:p>
        </p:txBody>
      </p:sp>
      <p:sp>
        <p:nvSpPr>
          <p:cNvPr id="4" name="3 Rectángulo"/>
          <p:cNvSpPr/>
          <p:nvPr/>
        </p:nvSpPr>
        <p:spPr>
          <a:xfrm>
            <a:off x="179512" y="1628800"/>
            <a:ext cx="4572000" cy="3539430"/>
          </a:xfrm>
          <a:prstGeom prst="rect">
            <a:avLst/>
          </a:prstGeom>
        </p:spPr>
        <p:txBody>
          <a:bodyPr>
            <a:spAutoFit/>
          </a:bodyPr>
          <a:lstStyle/>
          <a:p>
            <a:pPr algn="ctr"/>
            <a:r>
              <a:rPr lang="es-CO" sz="2800" dirty="0">
                <a:solidFill>
                  <a:srgbClr val="FF0000"/>
                </a:solidFill>
              </a:rPr>
              <a:t>Efe.5:23-25.</a:t>
            </a:r>
            <a:r>
              <a:rPr lang="es-CO" sz="2800" b="1" baseline="30000" dirty="0"/>
              <a:t>  </a:t>
            </a:r>
            <a:r>
              <a:rPr lang="es-CO" sz="2800" dirty="0"/>
              <a:t>Porque el esposo es cabeza de la esposa, así como Cristo es cabeza de la iglesia, y él mismo es salvador de su cuerpo. </a:t>
            </a:r>
            <a:r>
              <a:rPr lang="es-CO" sz="2800" b="1" baseline="30000" dirty="0"/>
              <a:t>24 </a:t>
            </a:r>
            <a:r>
              <a:rPr lang="es-CO" sz="2800" dirty="0"/>
              <a:t>Así que, como la iglesia está sujeta a Cristo, de igual manera las esposas lo estén a sus esposos en todo. </a:t>
            </a:r>
          </a:p>
        </p:txBody>
      </p:sp>
      <p:pic>
        <p:nvPicPr>
          <p:cNvPr id="6146" name="Picture 2" descr="http://t1.gstatic.com/images?q=tbn:ANd9GcRGeaPqQMqgCGz68pmSTbPl5SM4kyt-7dHtJ6R0TklToEKeEFGg2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412776"/>
            <a:ext cx="2295525" cy="17145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t3.gstatic.com/images?q=tbn:ANd9GcR5I1uC3rOtTgnPirRdbOIn17sq6skcgrE54q9CJm7LQapm83hX-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3212976"/>
            <a:ext cx="3816424" cy="208823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50168" y="5301208"/>
            <a:ext cx="8712968" cy="1323439"/>
          </a:xfrm>
          <a:prstGeom prst="rect">
            <a:avLst/>
          </a:prstGeom>
        </p:spPr>
        <p:txBody>
          <a:bodyPr wrap="square">
            <a:spAutoFit/>
          </a:bodyPr>
          <a:lstStyle/>
          <a:p>
            <a:pPr algn="ctr"/>
            <a:r>
              <a:rPr lang="es-CO" sz="2800" b="1" baseline="30000" dirty="0">
                <a:solidFill>
                  <a:srgbClr val="FF0000"/>
                </a:solidFill>
              </a:rPr>
              <a:t>25 </a:t>
            </a:r>
            <a:r>
              <a:rPr lang="es-CO" sz="2800" dirty="0">
                <a:solidFill>
                  <a:srgbClr val="FF0000"/>
                </a:solidFill>
              </a:rPr>
              <a:t>Esposos, amad a vuestras esposas, así como también Cristo amó a la iglesia y se entregó a sí mismo por </a:t>
            </a:r>
            <a:r>
              <a:rPr lang="es-CO" sz="2800" dirty="0" smtClean="0">
                <a:solidFill>
                  <a:srgbClr val="FF0000"/>
                </a:solidFill>
              </a:rPr>
              <a:t>ella. </a:t>
            </a:r>
            <a:r>
              <a:rPr lang="es-CO" sz="2400" dirty="0" smtClean="0"/>
              <a:t>Nota. La mujer representa a la iglesia, por la cual Cristo murió.</a:t>
            </a:r>
            <a:endParaRPr lang="es-CO" sz="2400" dirty="0"/>
          </a:p>
        </p:txBody>
      </p:sp>
    </p:spTree>
    <p:extLst>
      <p:ext uri="{BB962C8B-B14F-4D97-AF65-F5344CB8AC3E}">
        <p14:creationId xmlns:p14="http://schemas.microsoft.com/office/powerpoint/2010/main" val="973019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6148"/>
                                        </p:tgtEl>
                                        <p:attrNameLst>
                                          <p:attrName>style.visibility</p:attrName>
                                        </p:attrNameLst>
                                      </p:cBhvr>
                                      <p:to>
                                        <p:strVal val="visible"/>
                                      </p:to>
                                    </p:set>
                                    <p:animEffect transition="in" filter="randombar(horizontal)">
                                      <p:cBhvr>
                                        <p:cTn id="12" dur="500"/>
                                        <p:tgtEl>
                                          <p:spTgt spid="6148"/>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80">
                                          <p:stCondLst>
                                            <p:cond delay="0"/>
                                          </p:stCondLst>
                                        </p:cTn>
                                        <p:tgtEl>
                                          <p:spTgt spid="5"/>
                                        </p:tgtEl>
                                      </p:cBhvr>
                                    </p:animEffect>
                                    <p:anim calcmode="lin" valueType="num">
                                      <p:cBhvr>
                                        <p:cTn id="1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3" dur="26">
                                          <p:stCondLst>
                                            <p:cond delay="650"/>
                                          </p:stCondLst>
                                        </p:cTn>
                                        <p:tgtEl>
                                          <p:spTgt spid="5"/>
                                        </p:tgtEl>
                                      </p:cBhvr>
                                      <p:to x="100000" y="60000"/>
                                    </p:animScale>
                                    <p:animScale>
                                      <p:cBhvr>
                                        <p:cTn id="24" dur="166" decel="50000">
                                          <p:stCondLst>
                                            <p:cond delay="676"/>
                                          </p:stCondLst>
                                        </p:cTn>
                                        <p:tgtEl>
                                          <p:spTgt spid="5"/>
                                        </p:tgtEl>
                                      </p:cBhvr>
                                      <p:to x="100000" y="100000"/>
                                    </p:animScale>
                                    <p:animScale>
                                      <p:cBhvr>
                                        <p:cTn id="25" dur="26">
                                          <p:stCondLst>
                                            <p:cond delay="1312"/>
                                          </p:stCondLst>
                                        </p:cTn>
                                        <p:tgtEl>
                                          <p:spTgt spid="5"/>
                                        </p:tgtEl>
                                      </p:cBhvr>
                                      <p:to x="100000" y="80000"/>
                                    </p:animScale>
                                    <p:animScale>
                                      <p:cBhvr>
                                        <p:cTn id="26" dur="166" decel="50000">
                                          <p:stCondLst>
                                            <p:cond delay="1338"/>
                                          </p:stCondLst>
                                        </p:cTn>
                                        <p:tgtEl>
                                          <p:spTgt spid="5"/>
                                        </p:tgtEl>
                                      </p:cBhvr>
                                      <p:to x="100000" y="100000"/>
                                    </p:animScale>
                                    <p:animScale>
                                      <p:cBhvr>
                                        <p:cTn id="27" dur="26">
                                          <p:stCondLst>
                                            <p:cond delay="1642"/>
                                          </p:stCondLst>
                                        </p:cTn>
                                        <p:tgtEl>
                                          <p:spTgt spid="5"/>
                                        </p:tgtEl>
                                      </p:cBhvr>
                                      <p:to x="100000" y="90000"/>
                                    </p:animScale>
                                    <p:animScale>
                                      <p:cBhvr>
                                        <p:cTn id="28" dur="166" decel="50000">
                                          <p:stCondLst>
                                            <p:cond delay="1668"/>
                                          </p:stCondLst>
                                        </p:cTn>
                                        <p:tgtEl>
                                          <p:spTgt spid="5"/>
                                        </p:tgtEl>
                                      </p:cBhvr>
                                      <p:to x="100000" y="100000"/>
                                    </p:animScale>
                                    <p:animScale>
                                      <p:cBhvr>
                                        <p:cTn id="29" dur="26">
                                          <p:stCondLst>
                                            <p:cond delay="1808"/>
                                          </p:stCondLst>
                                        </p:cTn>
                                        <p:tgtEl>
                                          <p:spTgt spid="5"/>
                                        </p:tgtEl>
                                      </p:cBhvr>
                                      <p:to x="100000" y="95000"/>
                                    </p:animScale>
                                    <p:animScale>
                                      <p:cBhvr>
                                        <p:cTn id="3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808312"/>
          </a:xfrm>
        </p:spPr>
        <p:txBody>
          <a:bodyPr>
            <a:normAutofit fontScale="92500"/>
          </a:bodyPr>
          <a:lstStyle/>
          <a:p>
            <a:pPr marL="0" indent="0">
              <a:buNone/>
            </a:pPr>
            <a:r>
              <a:rPr lang="es-CO" sz="3600" b="1" i="1" dirty="0">
                <a:solidFill>
                  <a:srgbClr val="FF0000"/>
                </a:solidFill>
              </a:rPr>
              <a:t>¿Cómo se expresa su influencia con falsas doctrinas sobre la tierra?</a:t>
            </a:r>
          </a:p>
          <a:p>
            <a:pPr marL="0" indent="0">
              <a:buNone/>
            </a:pPr>
            <a:endParaRPr lang="es-CO" dirty="0" smtClean="0"/>
          </a:p>
          <a:p>
            <a:pPr marL="0" indent="0">
              <a:buNone/>
            </a:pPr>
            <a:r>
              <a:rPr lang="es-CO" dirty="0" smtClean="0">
                <a:solidFill>
                  <a:srgbClr val="FF0000"/>
                </a:solidFill>
              </a:rPr>
              <a:t>Apoc.17:2.</a:t>
            </a:r>
            <a:r>
              <a:rPr lang="es-CO" dirty="0"/>
              <a:t> </a:t>
            </a:r>
            <a:r>
              <a:rPr lang="es-CO" dirty="0">
                <a:latin typeface="Agency FB" pitchFamily="34" charset="0"/>
              </a:rPr>
              <a:t>Con ella </a:t>
            </a:r>
            <a:r>
              <a:rPr lang="es-CO" u="sng" dirty="0">
                <a:latin typeface="Agency FB" pitchFamily="34" charset="0"/>
              </a:rPr>
              <a:t>fornicaron</a:t>
            </a:r>
            <a:r>
              <a:rPr lang="es-CO" dirty="0">
                <a:latin typeface="Agency FB" pitchFamily="34" charset="0"/>
              </a:rPr>
              <a:t> los reyes de la tierra, y los que habitan en la tierra se embriagaron con el vino de su fornicación</a:t>
            </a:r>
            <a:r>
              <a:rPr lang="es-CO" dirty="0" smtClean="0">
                <a:latin typeface="Agency FB" pitchFamily="34" charset="0"/>
              </a:rPr>
              <a:t>.</a:t>
            </a:r>
          </a:p>
        </p:txBody>
      </p:sp>
      <p:sp>
        <p:nvSpPr>
          <p:cNvPr id="4" name="3 Rectángulo"/>
          <p:cNvSpPr/>
          <p:nvPr/>
        </p:nvSpPr>
        <p:spPr>
          <a:xfrm>
            <a:off x="0" y="3140968"/>
            <a:ext cx="5292079" cy="3539430"/>
          </a:xfrm>
          <a:prstGeom prst="rect">
            <a:avLst/>
          </a:prstGeom>
        </p:spPr>
        <p:txBody>
          <a:bodyPr wrap="square">
            <a:spAutoFit/>
          </a:bodyPr>
          <a:lstStyle/>
          <a:p>
            <a:pPr algn="ctr"/>
            <a:r>
              <a:rPr lang="es-CO" sz="2800" dirty="0" smtClean="0"/>
              <a:t>Lea </a:t>
            </a:r>
            <a:r>
              <a:rPr lang="es-CO" sz="2800" dirty="0">
                <a:solidFill>
                  <a:srgbClr val="FF0000"/>
                </a:solidFill>
              </a:rPr>
              <a:t>(Eze.23:30)</a:t>
            </a:r>
            <a:r>
              <a:rPr lang="es-CO" sz="2800" dirty="0"/>
              <a:t>. Usada en sentido figurado, como aquí</a:t>
            </a:r>
            <a:r>
              <a:rPr lang="es-CO" sz="2800" dirty="0" smtClean="0"/>
              <a:t>, la «fornicación»  </a:t>
            </a:r>
            <a:r>
              <a:rPr lang="es-CO" sz="2800" i="1" u="sng" dirty="0"/>
              <a:t>se refiere a una alianza ilícita de los falsos cristianos con otro señor que no es Cristo</a:t>
            </a:r>
            <a:r>
              <a:rPr lang="es-CO" sz="2800" dirty="0"/>
              <a:t>.  En este caso una unión político- religiosa entre una iglesia apóstata y las naciones de la tierra.  </a:t>
            </a:r>
          </a:p>
        </p:txBody>
      </p:sp>
      <p:sp>
        <p:nvSpPr>
          <p:cNvPr id="5" name="AutoShape 2" descr="http://t3.gstatic.com/images?q=tbn:ANd9GcQ-Nj-J5x51cxE9ZQT6reELcZ-cSM8KSRALwFXpNryMo5UvTpQ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t3.gstatic.com/images?q=tbn:ANd9GcQ-Nj-J5x51cxE9ZQT6reELcZ-cSM8KSRALwFXpNryMo5UvTpQ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645024"/>
            <a:ext cx="3240360" cy="2664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5915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80">
                                          <p:stCondLst>
                                            <p:cond delay="0"/>
                                          </p:stCondLst>
                                        </p:cTn>
                                        <p:tgtEl>
                                          <p:spTgt spid="4"/>
                                        </p:tgtEl>
                                      </p:cBhvr>
                                    </p:animEffect>
                                    <p:anim calcmode="lin" valueType="num">
                                      <p:cBhvr>
                                        <p:cTn id="1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8" dur="26">
                                          <p:stCondLst>
                                            <p:cond delay="650"/>
                                          </p:stCondLst>
                                        </p:cTn>
                                        <p:tgtEl>
                                          <p:spTgt spid="4"/>
                                        </p:tgtEl>
                                      </p:cBhvr>
                                      <p:to x="100000" y="60000"/>
                                    </p:animScale>
                                    <p:animScale>
                                      <p:cBhvr>
                                        <p:cTn id="19" dur="166" decel="50000">
                                          <p:stCondLst>
                                            <p:cond delay="676"/>
                                          </p:stCondLst>
                                        </p:cTn>
                                        <p:tgtEl>
                                          <p:spTgt spid="4"/>
                                        </p:tgtEl>
                                      </p:cBhvr>
                                      <p:to x="100000" y="100000"/>
                                    </p:animScale>
                                    <p:animScale>
                                      <p:cBhvr>
                                        <p:cTn id="20" dur="26">
                                          <p:stCondLst>
                                            <p:cond delay="1312"/>
                                          </p:stCondLst>
                                        </p:cTn>
                                        <p:tgtEl>
                                          <p:spTgt spid="4"/>
                                        </p:tgtEl>
                                      </p:cBhvr>
                                      <p:to x="100000" y="80000"/>
                                    </p:animScale>
                                    <p:animScale>
                                      <p:cBhvr>
                                        <p:cTn id="21" dur="166" decel="50000">
                                          <p:stCondLst>
                                            <p:cond delay="1338"/>
                                          </p:stCondLst>
                                        </p:cTn>
                                        <p:tgtEl>
                                          <p:spTgt spid="4"/>
                                        </p:tgtEl>
                                      </p:cBhvr>
                                      <p:to x="100000" y="100000"/>
                                    </p:animScale>
                                    <p:animScale>
                                      <p:cBhvr>
                                        <p:cTn id="22" dur="26">
                                          <p:stCondLst>
                                            <p:cond delay="1642"/>
                                          </p:stCondLst>
                                        </p:cTn>
                                        <p:tgtEl>
                                          <p:spTgt spid="4"/>
                                        </p:tgtEl>
                                      </p:cBhvr>
                                      <p:to x="100000" y="90000"/>
                                    </p:animScale>
                                    <p:animScale>
                                      <p:cBhvr>
                                        <p:cTn id="23" dur="166" decel="50000">
                                          <p:stCondLst>
                                            <p:cond delay="1668"/>
                                          </p:stCondLst>
                                        </p:cTn>
                                        <p:tgtEl>
                                          <p:spTgt spid="4"/>
                                        </p:tgtEl>
                                      </p:cBhvr>
                                      <p:to x="100000" y="100000"/>
                                    </p:animScale>
                                    <p:animScale>
                                      <p:cBhvr>
                                        <p:cTn id="24" dur="26">
                                          <p:stCondLst>
                                            <p:cond delay="1808"/>
                                          </p:stCondLst>
                                        </p:cTn>
                                        <p:tgtEl>
                                          <p:spTgt spid="4"/>
                                        </p:tgtEl>
                                      </p:cBhvr>
                                      <p:to x="100000" y="95000"/>
                                    </p:animScale>
                                    <p:animScale>
                                      <p:cBhvr>
                                        <p:cTn id="25" dur="166" decel="50000">
                                          <p:stCondLst>
                                            <p:cond delay="1834"/>
                                          </p:stCondLst>
                                        </p:cTn>
                                        <p:tgtEl>
                                          <p:spTgt spid="4"/>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nodeType="clickEffect">
                                  <p:stCondLst>
                                    <p:cond delay="0"/>
                                  </p:stCondLst>
                                  <p:childTnLst>
                                    <p:set>
                                      <p:cBhvr>
                                        <p:cTn id="29" dur="1" fill="hold">
                                          <p:stCondLst>
                                            <p:cond delay="0"/>
                                          </p:stCondLst>
                                        </p:cTn>
                                        <p:tgtEl>
                                          <p:spTgt spid="1028"/>
                                        </p:tgtEl>
                                        <p:attrNameLst>
                                          <p:attrName>style.visibility</p:attrName>
                                        </p:attrNameLst>
                                      </p:cBhvr>
                                      <p:to>
                                        <p:strVal val="visible"/>
                                      </p:to>
                                    </p:set>
                                    <p:animEffect transition="in" filter="randombar(horizontal)">
                                      <p:cBhvr>
                                        <p:cTn id="30"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a:bodyPr>
          <a:lstStyle/>
          <a:p>
            <a:pPr marL="0" indent="0">
              <a:buNone/>
            </a:pPr>
            <a:r>
              <a:rPr lang="es-CO" b="1" dirty="0" smtClean="0"/>
              <a:t>Los «Reyes </a:t>
            </a:r>
            <a:r>
              <a:rPr lang="es-CO" b="1" dirty="0"/>
              <a:t>de la </a:t>
            </a:r>
            <a:r>
              <a:rPr lang="es-CO" b="1" dirty="0" smtClean="0"/>
              <a:t>tierra» </a:t>
            </a:r>
            <a:r>
              <a:rPr lang="es-CO" dirty="0" smtClean="0"/>
              <a:t>son</a:t>
            </a:r>
            <a:r>
              <a:rPr lang="es-CO" b="1" dirty="0" smtClean="0"/>
              <a:t> </a:t>
            </a:r>
            <a:r>
              <a:rPr lang="es-CO" dirty="0" smtClean="0"/>
              <a:t>poderes </a:t>
            </a:r>
            <a:r>
              <a:rPr lang="es-CO" dirty="0"/>
              <a:t>políticos </a:t>
            </a:r>
            <a:r>
              <a:rPr lang="es-CO" dirty="0" smtClean="0"/>
              <a:t>que </a:t>
            </a:r>
            <a:r>
              <a:rPr lang="es-CO" dirty="0"/>
              <a:t>pondrán su autoridad y sus recursos a disposición de la “gran ramera</a:t>
            </a:r>
            <a:r>
              <a:rPr lang="es-CO" dirty="0" smtClean="0"/>
              <a:t>”, </a:t>
            </a:r>
            <a:r>
              <a:rPr lang="es-CO" dirty="0"/>
              <a:t>y por medio de los cuales ella intentará cumplir su propósito de matar a todo el pueblo de </a:t>
            </a:r>
            <a:r>
              <a:rPr lang="es-CO" dirty="0" smtClean="0"/>
              <a:t>Dios </a:t>
            </a:r>
            <a:r>
              <a:rPr lang="es-CO" dirty="0"/>
              <a:t>y gobernar a los “moradores de la tierra</a:t>
            </a:r>
            <a:r>
              <a:rPr lang="es-CO" dirty="0" smtClean="0"/>
              <a:t>”. </a:t>
            </a:r>
            <a:r>
              <a:rPr lang="es-CO" dirty="0"/>
              <a:t>Los “reyes de la tierra” serán sus cómplices en ese crimen. </a:t>
            </a:r>
            <a:r>
              <a:rPr lang="es-CO" dirty="0" smtClean="0"/>
              <a:t>   </a:t>
            </a:r>
          </a:p>
          <a:p>
            <a:endParaRPr lang="es-CO" b="1" dirty="0" smtClean="0"/>
          </a:p>
          <a:p>
            <a:pPr marL="0" indent="0">
              <a:buNone/>
            </a:pPr>
            <a:r>
              <a:rPr lang="es-CO" b="1" dirty="0" smtClean="0"/>
              <a:t>«Los moradores» </a:t>
            </a:r>
            <a:r>
              <a:rPr lang="es-CO" dirty="0" smtClean="0"/>
              <a:t>de </a:t>
            </a:r>
            <a:r>
              <a:rPr lang="es-CO" dirty="0"/>
              <a:t>la tierra serán engañados </a:t>
            </a:r>
            <a:r>
              <a:rPr lang="es-CO" dirty="0" smtClean="0"/>
              <a:t>para </a:t>
            </a:r>
            <a:r>
              <a:rPr lang="es-CO" dirty="0"/>
              <a:t>que cooperen con la política de la gran </a:t>
            </a:r>
            <a:r>
              <a:rPr lang="es-CO" dirty="0" smtClean="0"/>
              <a:t>ramera.  </a:t>
            </a:r>
            <a:r>
              <a:rPr lang="es-CO" dirty="0"/>
              <a:t>Este engaño se deberá al proceder de los dirigentes religiosos</a:t>
            </a:r>
            <a:r>
              <a:rPr lang="es-CO" dirty="0" smtClean="0"/>
              <a:t>. </a:t>
            </a:r>
            <a:endParaRPr lang="es-CO" dirty="0"/>
          </a:p>
        </p:txBody>
      </p:sp>
    </p:spTree>
    <p:extLst>
      <p:ext uri="{BB962C8B-B14F-4D97-AF65-F5344CB8AC3E}">
        <p14:creationId xmlns:p14="http://schemas.microsoft.com/office/powerpoint/2010/main" val="2327273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3744416"/>
          </a:xfrm>
        </p:spPr>
        <p:txBody>
          <a:bodyPr>
            <a:normAutofit fontScale="85000" lnSpcReduction="20000"/>
          </a:bodyPr>
          <a:lstStyle/>
          <a:p>
            <a:pPr marL="0" indent="0">
              <a:buNone/>
            </a:pPr>
            <a:r>
              <a:rPr lang="es-CO" dirty="0" smtClean="0"/>
              <a:t>Nótese </a:t>
            </a:r>
            <a:r>
              <a:rPr lang="es-CO" dirty="0"/>
              <a:t>que esta embriaguez de los moradores de la tierra se menciona después de referirse a la alianza ilícita entre Babilonia y los reyes de la tierra.  Sin duda Babilonia obrará por intermedio de los reyes de la tierra para poder </a:t>
            </a:r>
            <a:r>
              <a:rPr lang="es-CO" i="1" u="sng" dirty="0"/>
              <a:t>dominar a quienes no se han sometido a ella voluntariamente</a:t>
            </a:r>
            <a:r>
              <a:rPr lang="es-CO" dirty="0"/>
              <a:t>.  Son engañados los gobernantes y los gobernados </a:t>
            </a:r>
            <a:r>
              <a:rPr lang="es-CO" dirty="0">
                <a:solidFill>
                  <a:srgbClr val="FF0000"/>
                </a:solidFill>
              </a:rPr>
              <a:t>(CS 682)</a:t>
            </a:r>
            <a:r>
              <a:rPr lang="es-CO" dirty="0"/>
              <a:t>. </a:t>
            </a:r>
          </a:p>
          <a:p>
            <a:pPr marL="0" indent="0">
              <a:buNone/>
            </a:pPr>
            <a:r>
              <a:rPr lang="es-CO" dirty="0"/>
              <a:t>  </a:t>
            </a:r>
            <a:endParaRPr lang="es-CO" dirty="0" smtClean="0"/>
          </a:p>
          <a:p>
            <a:pPr marL="0" indent="0">
              <a:buNone/>
            </a:pPr>
            <a:r>
              <a:rPr lang="es-CO" dirty="0" smtClean="0"/>
              <a:t>El Texto dice: «Se embriagaron </a:t>
            </a:r>
            <a:r>
              <a:rPr lang="es-CO" b="1" dirty="0"/>
              <a:t>c</a:t>
            </a:r>
            <a:r>
              <a:rPr lang="es-CO" b="1" dirty="0" smtClean="0"/>
              <a:t>on </a:t>
            </a:r>
            <a:r>
              <a:rPr lang="es-CO" b="1" dirty="0"/>
              <a:t>el </a:t>
            </a:r>
            <a:r>
              <a:rPr lang="es-CO" b="1" dirty="0" smtClean="0"/>
              <a:t>vino de su fornicación». </a:t>
            </a:r>
            <a:endParaRPr lang="es-CO" b="1" dirty="0"/>
          </a:p>
        </p:txBody>
      </p:sp>
      <p:sp>
        <p:nvSpPr>
          <p:cNvPr id="4" name="3 Rectángulo"/>
          <p:cNvSpPr/>
          <p:nvPr/>
        </p:nvSpPr>
        <p:spPr>
          <a:xfrm>
            <a:off x="0" y="4221088"/>
            <a:ext cx="6228184" cy="2677656"/>
          </a:xfrm>
          <a:prstGeom prst="rect">
            <a:avLst/>
          </a:prstGeom>
        </p:spPr>
        <p:txBody>
          <a:bodyPr wrap="square">
            <a:spAutoFit/>
          </a:bodyPr>
          <a:lstStyle/>
          <a:p>
            <a:pPr algn="ctr"/>
            <a:r>
              <a:rPr lang="es-CO" sz="2400" i="1" dirty="0">
                <a:solidFill>
                  <a:srgbClr val="FF0000"/>
                </a:solidFill>
              </a:rPr>
              <a:t>Este “vino” es la política engañosa de Satanás para someter a todo el mundo bajo su dominio, además de las mentiras y las “señales” con las cuales promueve su política. La alianza entre el cristianismo apóstata y los poderes políticos de la tierra, es el medio por el cual Satanás se propone unir al mundo bajo su liderazgo. </a:t>
            </a:r>
          </a:p>
        </p:txBody>
      </p:sp>
      <p:pic>
        <p:nvPicPr>
          <p:cNvPr id="2050" name="Picture 2" descr="http://t2.gstatic.com/images?q=tbn:ANd9GcRCMstTjZcQh94Eggwg5ohnEi-wpzSyMreWj2qGhmvYvznwlRf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8232" y="3717033"/>
            <a:ext cx="2736304" cy="201622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012160" y="5735205"/>
            <a:ext cx="3131840" cy="1200329"/>
          </a:xfrm>
          <a:prstGeom prst="rect">
            <a:avLst/>
          </a:prstGeom>
        </p:spPr>
        <p:txBody>
          <a:bodyPr wrap="square">
            <a:spAutoFit/>
          </a:bodyPr>
          <a:lstStyle/>
          <a:p>
            <a:pPr algn="ctr"/>
            <a:r>
              <a:rPr lang="es-CO" b="1" dirty="0"/>
              <a:t>Note que con este propósito es el ecumenismo. </a:t>
            </a:r>
            <a:r>
              <a:rPr lang="es-CO" b="1" dirty="0" smtClean="0"/>
              <a:t>Reunir a todo el mundo bajo una sola bandera.</a:t>
            </a:r>
            <a:endParaRPr lang="es-CO" b="1" dirty="0"/>
          </a:p>
        </p:txBody>
      </p:sp>
    </p:spTree>
    <p:extLst>
      <p:ext uri="{BB962C8B-B14F-4D97-AF65-F5344CB8AC3E}">
        <p14:creationId xmlns:p14="http://schemas.microsoft.com/office/powerpoint/2010/main" val="2959081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2050"/>
                                        </p:tgtEl>
                                        <p:attrNameLst>
                                          <p:attrName>style.visibility</p:attrName>
                                        </p:attrNameLst>
                                      </p:cBhvr>
                                      <p:to>
                                        <p:strVal val="visible"/>
                                      </p:to>
                                    </p:set>
                                    <p:anim calcmode="lin" valueType="num">
                                      <p:cBhvr>
                                        <p:cTn id="35" dur="500" fill="hold"/>
                                        <p:tgtEl>
                                          <p:spTgt spid="2050"/>
                                        </p:tgtEl>
                                        <p:attrNameLst>
                                          <p:attrName>ppt_w</p:attrName>
                                        </p:attrNameLst>
                                      </p:cBhvr>
                                      <p:tavLst>
                                        <p:tav tm="0">
                                          <p:val>
                                            <p:fltVal val="0"/>
                                          </p:val>
                                        </p:tav>
                                        <p:tav tm="100000">
                                          <p:val>
                                            <p:strVal val="#ppt_w"/>
                                          </p:val>
                                        </p:tav>
                                      </p:tavLst>
                                    </p:anim>
                                    <p:anim calcmode="lin" valueType="num">
                                      <p:cBhvr>
                                        <p:cTn id="36" dur="500" fill="hold"/>
                                        <p:tgtEl>
                                          <p:spTgt spid="2050"/>
                                        </p:tgtEl>
                                        <p:attrNameLst>
                                          <p:attrName>ppt_h</p:attrName>
                                        </p:attrNameLst>
                                      </p:cBhvr>
                                      <p:tavLst>
                                        <p:tav tm="0">
                                          <p:val>
                                            <p:fltVal val="0"/>
                                          </p:val>
                                        </p:tav>
                                        <p:tav tm="100000">
                                          <p:val>
                                            <p:strVal val="#ppt_h"/>
                                          </p:val>
                                        </p:tav>
                                      </p:tavLst>
                                    </p:anim>
                                    <p:animEffect transition="in" filter="fade">
                                      <p:cBhvr>
                                        <p:cTn id="37" dur="500"/>
                                        <p:tgtEl>
                                          <p:spTgt spid="2050"/>
                                        </p:tgtEl>
                                      </p:cBhvr>
                                    </p:animEffect>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fade">
                                      <p:cBhvr>
                                        <p:cTn id="42" dur="2000"/>
                                        <p:tgtEl>
                                          <p:spTgt spid="2"/>
                                        </p:tgtEl>
                                      </p:cBhvr>
                                    </p:animEffect>
                                    <p:anim calcmode="lin" valueType="num">
                                      <p:cBhvr>
                                        <p:cTn id="43" dur="2000" fill="hold"/>
                                        <p:tgtEl>
                                          <p:spTgt spid="2"/>
                                        </p:tgtEl>
                                        <p:attrNameLst>
                                          <p:attrName>ppt_w</p:attrName>
                                        </p:attrNameLst>
                                      </p:cBhvr>
                                      <p:tavLst>
                                        <p:tav tm="0" fmla="#ppt_w*sin(2.5*pi*$)">
                                          <p:val>
                                            <p:fltVal val="0"/>
                                          </p:val>
                                        </p:tav>
                                        <p:tav tm="100000">
                                          <p:val>
                                            <p:fltVal val="1"/>
                                          </p:val>
                                        </p:tav>
                                      </p:tavLst>
                                    </p:anim>
                                    <p:anim calcmode="lin" valueType="num">
                                      <p:cBhvr>
                                        <p:cTn id="4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224136"/>
          </a:xfrm>
        </p:spPr>
        <p:txBody>
          <a:bodyPr>
            <a:normAutofit fontScale="77500" lnSpcReduction="20000"/>
          </a:bodyPr>
          <a:lstStyle/>
          <a:p>
            <a:pPr marL="0" indent="0" algn="ctr">
              <a:buNone/>
            </a:pPr>
            <a:r>
              <a:rPr lang="es-CO" sz="3600" b="1" dirty="0" smtClean="0">
                <a:solidFill>
                  <a:srgbClr val="FF0000"/>
                </a:solidFill>
              </a:rPr>
              <a:t>¿</a:t>
            </a:r>
            <a:r>
              <a:rPr lang="es-CO" sz="3600" b="1" dirty="0">
                <a:solidFill>
                  <a:srgbClr val="FF0000"/>
                </a:solidFill>
              </a:rPr>
              <a:t>De qué manera se muestra el </a:t>
            </a:r>
            <a:r>
              <a:rPr lang="es-CO" sz="3600" b="1" dirty="0" smtClean="0">
                <a:solidFill>
                  <a:srgbClr val="FF0000"/>
                </a:solidFill>
              </a:rPr>
              <a:t>interés </a:t>
            </a:r>
            <a:r>
              <a:rPr lang="es-CO" sz="3600" b="1" dirty="0">
                <a:solidFill>
                  <a:srgbClr val="FF0000"/>
                </a:solidFill>
              </a:rPr>
              <a:t>por los bienes materiales y los poderes temporales de esta iglesia</a:t>
            </a:r>
            <a:r>
              <a:rPr lang="es-CO" sz="3600" b="1" dirty="0" smtClean="0">
                <a:solidFill>
                  <a:srgbClr val="FF0000"/>
                </a:solidFill>
              </a:rPr>
              <a:t>?</a:t>
            </a:r>
            <a:endParaRPr lang="es-CO" sz="3600" b="1" dirty="0">
              <a:solidFill>
                <a:srgbClr val="FF0000"/>
              </a:solidFill>
            </a:endParaRPr>
          </a:p>
        </p:txBody>
      </p:sp>
      <p:pic>
        <p:nvPicPr>
          <p:cNvPr id="1026" name="Picture 2" descr="Purplecolor.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1340768"/>
            <a:ext cx="1872207" cy="201622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95536" y="1196752"/>
            <a:ext cx="5040560" cy="2339102"/>
          </a:xfrm>
          <a:prstGeom prst="rect">
            <a:avLst/>
          </a:prstGeom>
        </p:spPr>
        <p:txBody>
          <a:bodyPr wrap="square">
            <a:spAutoFit/>
          </a:bodyPr>
          <a:lstStyle/>
          <a:p>
            <a:pPr algn="ctr"/>
            <a:r>
              <a:rPr lang="es-CO" sz="3200" dirty="0">
                <a:solidFill>
                  <a:srgbClr val="FF0000"/>
                </a:solidFill>
              </a:rPr>
              <a:t>Apoc.17:4. </a:t>
            </a:r>
            <a:r>
              <a:rPr lang="es-CO" sz="3200" b="1" baseline="30000" dirty="0">
                <a:latin typeface="Agency FB" pitchFamily="34" charset="0"/>
              </a:rPr>
              <a:t> </a:t>
            </a:r>
            <a:r>
              <a:rPr lang="es-CO" sz="3200" dirty="0">
                <a:latin typeface="Agency FB" pitchFamily="34" charset="0"/>
              </a:rPr>
              <a:t>La mujer estaba vestida de </a:t>
            </a:r>
            <a:r>
              <a:rPr lang="es-CO" sz="3200" u="sng" dirty="0">
                <a:latin typeface="Agency FB" pitchFamily="34" charset="0"/>
              </a:rPr>
              <a:t>púrpura</a:t>
            </a:r>
            <a:r>
              <a:rPr lang="es-CO" sz="3200" dirty="0">
                <a:latin typeface="Agency FB" pitchFamily="34" charset="0"/>
              </a:rPr>
              <a:t> y </a:t>
            </a:r>
            <a:r>
              <a:rPr lang="es-CO" sz="3200" u="sng" dirty="0">
                <a:latin typeface="Agency FB" pitchFamily="34" charset="0"/>
              </a:rPr>
              <a:t>escarlata</a:t>
            </a:r>
            <a:r>
              <a:rPr lang="es-CO" sz="3200" dirty="0">
                <a:latin typeface="Agency FB" pitchFamily="34" charset="0"/>
              </a:rPr>
              <a:t>, y estaba adornada con oro y piedras preciosas y perlas.</a:t>
            </a:r>
          </a:p>
          <a:p>
            <a:endParaRPr lang="es-CO" dirty="0">
              <a:solidFill>
                <a:srgbClr val="FF0000"/>
              </a:solidFill>
              <a:latin typeface="Agency FB" pitchFamily="34" charset="0"/>
            </a:endParaRPr>
          </a:p>
        </p:txBody>
      </p:sp>
      <p:pic>
        <p:nvPicPr>
          <p:cNvPr id="1028" name="Picture 4" descr="http://t0.gstatic.com/images?q=tbn:ANd9GcRqbgdpFtiNNEFIvvN7YF-HqiNY7Ry2OtdmHkU5GWR4uiNwc5B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8305" y="1340768"/>
            <a:ext cx="1584176" cy="2016224"/>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07974" y="3431956"/>
            <a:ext cx="4768081" cy="2677656"/>
          </a:xfrm>
          <a:prstGeom prst="rect">
            <a:avLst/>
          </a:prstGeom>
        </p:spPr>
        <p:txBody>
          <a:bodyPr wrap="square">
            <a:spAutoFit/>
          </a:bodyPr>
          <a:lstStyle/>
          <a:p>
            <a:pPr algn="ctr"/>
            <a:r>
              <a:rPr lang="es-CO" sz="2800" b="1" dirty="0"/>
              <a:t>Púrpura y escarlata</a:t>
            </a:r>
            <a:r>
              <a:rPr lang="es-CO" sz="2800" b="1" dirty="0" smtClean="0"/>
              <a:t>.</a:t>
            </a:r>
            <a:r>
              <a:rPr lang="es-CO" sz="2800" dirty="0" smtClean="0"/>
              <a:t> Eran </a:t>
            </a:r>
            <a:r>
              <a:rPr lang="es-CO" sz="2800" dirty="0"/>
              <a:t>los colores de la realeza </a:t>
            </a:r>
            <a:r>
              <a:rPr lang="es-CO" sz="2800" dirty="0" smtClean="0"/>
              <a:t>que según </a:t>
            </a:r>
            <a:r>
              <a:rPr lang="es-CO" sz="2800" dirty="0" smtClean="0">
                <a:solidFill>
                  <a:srgbClr val="FF0000"/>
                </a:solidFill>
              </a:rPr>
              <a:t>Mat.27:28</a:t>
            </a:r>
            <a:r>
              <a:rPr lang="es-CO" sz="2800" dirty="0" smtClean="0"/>
              <a:t> le colocaron a Jesús, </a:t>
            </a:r>
            <a:r>
              <a:rPr lang="es-CO" sz="2800" dirty="0"/>
              <a:t>alguna vestimenta que Pilato hubiera usado </a:t>
            </a:r>
            <a:r>
              <a:rPr lang="es-CO" sz="2800" dirty="0" smtClean="0"/>
              <a:t>antes, </a:t>
            </a:r>
            <a:r>
              <a:rPr lang="es-CO" sz="2800" dirty="0"/>
              <a:t>y</a:t>
            </a:r>
            <a:r>
              <a:rPr lang="es-CO" sz="2800" dirty="0" smtClean="0"/>
              <a:t> que </a:t>
            </a:r>
            <a:r>
              <a:rPr lang="es-CO" sz="2800" dirty="0"/>
              <a:t>esta “mujer” pretenderá </a:t>
            </a:r>
            <a:r>
              <a:rPr lang="es-CO" sz="2800" dirty="0" smtClean="0"/>
              <a:t>tener.</a:t>
            </a:r>
            <a:endParaRPr lang="es-CO" sz="2800" dirty="0"/>
          </a:p>
        </p:txBody>
      </p:sp>
      <p:sp>
        <p:nvSpPr>
          <p:cNvPr id="7" name="AutoShape 6" descr="data:image/jpeg;base64,/9j/4AAQSkZJRgABAQAAAQABAAD/2wCEAAkGBhQSEBUUExQUFBQVFxgXFhgXFxgXFxkWGBgYFRcUFxcYHCYeFxojHBcUHy8gIycpLCwsFx4xNTAqNScrLCkBCQoKDgwOGg8PGiwkHSQqMiwsKSwpLCkpKSksLiwsKSwpLCwsLCwsLCwsLiwsLSwsLCwsKS0sKS0sLCwsLCwuKf/AABEIAIYA3AMBIgACEQEDEQH/xAAcAAACAgMBAQAAAAAAAAAAAAAFBgQHAAIDAQj/xABGEAACAQIDBAYFBwoGAgMAAAABAhEAAwQSIQUGMUETIlFhcaEHMoGRsSNCUmJywdEUJDM0c4KSssLwJUNTY6LhNfEVg9L/xAAaAQACAwEBAAAAAAAAAAAAAAADBAECBQAG/8QANxEAAQMBAgwFAgYDAQAAAAAAAQACEQMhMQQSMkFRYXGBkbHB8AUTIqHRcuEjMzRCssIkUvEU/9oADAMBAAIRAxEAPwA6q10Va0WuqihqqyK9u3Qis54KrMfBVJPwPurS/iEtrmuMqKObGBS5t/em02EIQ3Al4taDqk6Qc7AMy8p176iQERrHOuCCv6ZLebTDPl7TcUH3ZY86d9gbaTF4db1sEK0iGiQQYIMacQYqqk3ZwYJBGL0E5s1gLlPBpg6HlTXujtm1hcLcAF5rKXNMwtllLxPqkZhMHhUktVzQqDMnwVlDtn7ds3/0VxWPNeDDxU61N6SuQyCLCu1bCuIeoe1ttJh7ed8xB4BRJPLtrlwEmAgu3fSZhsLfayy3ndCA2RVygxMSzCdCKKbtb34fHBuhLSkZldcpAOgOhIPCqs2nZw2IxF29cGJzXHLQDaWBwA1zawKObhYnD4XEtk6eLqi3D5Gg5gwOZCOYjVeddIRjg9RoxiLFaQWsNYxiJ5iR3jtrmz1yAt69iuSvUPEbwWLbtba4OkVS7IvWYKokkgcPA1y5RN4N9cLgnFu+7ByA2VUZjB4E8uRrTYO/GFxlzo7LPnClsrIVlRxIPD2Uhbct4fH4o32/KIIVMqC0mQKIBbMW46ngNPdXmycNh8BiFxFo3yEmSxturqwgqAApB568I1GtdIVcYK3DXkVCwW2rN2AjgkqHCnR8rcDlOp9lTC1crLw15XheuV/FrbEuwUaxmIBMa6AmTw5VK5R9obZsWSBdvWrZPAO4B8Y41mA2pZvz0N23cjjkYMR4ga1V+8exPy/HXby3lVGYKp6O8+igKCSqRrBPGp24WyBg8WGa6jLetlB1LqGWKspPSJHzSImusXQrLIrVhXtq6GEqysOEggiRoRIr0iuUKPcFcCKk3K4GoULZRXVTXJaj7WxPR2Lj9isfI1CsAq73g2kb+IdpJUMQnYFBgR5me+p+NsA4HCgcc7D2toJ0oCneeHLwEUdd5wNruunu5HWqPF21et8hrPLaNPQ9VFUgt0UfJzA7QeGee3Nx5RU3CWY2dfnncWfZkH9+yua2gJcD5QjNk7J43PCNQvHnwqVhlnZuIH+4vnl1qhzRpCu+m0NBAzt4zaly2SrqymGUgg8wRz90VZ+Fx2e2jj5yqfaRr5zVXudR3/8AU/AU2bD2hGG1+YWHs9YfGjlZ3itJoaHDMY43KwdhYcXAGidW9sGFHvDH92gnpPshVXQaZSY5nPBjlwEe2m7dbD5cNaB4i2rHxYFvLMffSr6VB8mO/LP8TTUVMkbQsvA2B9drTnKrr8kWAQslyBln1Q2qt+9qR2RUrZWEVcRbUdbrq2YxBWGIMdhMe6t7aQWMGWUKw6vUkcdT3aT391ddkpGKsgawpg8m0YyPqwYpdxsK9LVoNLHTo74Xa1bmHwIa2EI1gEHvIEHzg0BxRKmDofhqfwpnxFuFQj6AX3oKXt71yur8mBPt9ePM00bl48pN3z261tUtW2Ks8s5GjC2NIB5Emlndq1N5wdZs3pn6y8D2yBrNe7dxWe87fujwUa+ZNb7vEi54qw96ER7iKG/JKzfOJwiM0wumBwgTLGgOUuYEsHjLaE8iI08eypWKwZzG2yhYIU25DC0/FYjip5kzxg8qkvhbUJN/IQqMo6NmzNzGnMaD21Nv2LZxVxnvEO1zVBbaAOMzMEDjpS5qW/ZExCBi2XgXjQdermdELG2MN1LA1DJa05GAz8xzpk3F3iuXFe1dYuVAKMfWK8CpPOCV499Ct5AAtojgFaD3dIwqFutfyYgdhLKfasj4CjsPpVBUcyti7OQTFvvvm2FCW7UG5cBMnXKvJo7SZieylHd66967eu3Xa4y2LhBYyeQMdnHlQze7aXTYtjxCnKv7uYfzCi26Nvq4ruwrj+Ij4/dThbFI7vdajBaouHuNYudKSHUtnRJJRxmJVtR1VGsaZp99S9joTibNwsejNxVXlDTlW2FGgieWkQeYnk4AZi8m0xBReBYR1WTsGWJPDSNeUjZKHp7ZJBU3LYSB1TDDQDkQA8j6x1MzR3sAaTq73q4ChbSvvZxt9rTtbbpX1QkcwdQOPHnVhbk7yNi7DG5HS22ysQIDAyVaOXAzVebe/W737V/jRn0b4zJirlvgLlvMPtIZ+Gb31D6Y8oO1DkqOCsW4ajs1drjVGZqRQlupoVvbdjCsPpZV97Cii0ub74iLKr2t8FJ+MVCYwZuNWYNYSTa4A9pPnTRs/DG5hLIAL/KEkDWQBcYj/iB7aWbR5Tw/CKYtmXsuz7TyQBdKmDrBzg+RNUqzAjSvT1CfQBfPvCmJhLxw+XornTdNmjJDEFc3E6hQRFd8RgWt4PFq6lPUfLzAIGngCDQ8r+btbLzdN1WXUksmWA4+rqTxqVZu58HjYaQAgE84ETS1s7/hTUmJsjGFw1t13aN6U3+Yan7Mukk2RxuNbUfvMFP3ULz/ACSnwoxupZzbVwnZnBPggz/cKeIQ8PAdg7txV/YC3AaObMfYDlH8opD9JqF8oGpPRiPa5+FP+FMWwfqg+8En40hekdyrqREqqnt1CseH71DqmwbVh4BP/oaQkfhBI1u9Vh9ExBnxaHg8l8akbHsEYm2IMKGUGNCcpJg85zGhdktlchohZbtIJgR36+6e2i27RzOo06pMeBViRx4dXhQXiAV6vCWllJ51R7WfCum8k2/ADypQ9IlzLg0fsA8pB+NOXFWHcfxpO9IYH/xgJ7WH4DyporwrrBKpnEvLovMqSfFiKLbCI6cT2v3cuVBWP52FHJAKKbAufLKRrq/nIke+qPySsSjPmsJ0g8USt3QVQn1YXU/NuIOB7mX4g8ql4y+WvuzLkdiGuCZCqAMwHe0Lr31D2eCoESS/LhCg6v3EGYPcfCu10SuRSTzVvpkfMPhy7z3iAwMaUYOOJOfrFnGd0x/rEXeRicPbPM2WPtLsY+NBVxOT5Qf6a3P4eP3Ud2yOpZHDNZYf8mpcwozYe325GXy/6olPJQqhh+Ns/iD0QBOs6TxEsfYOPlTluSgYYoEaGyAfAsJE8vGkrBv67diH3nSnbcQ9TEE/6Sk/xqZ91P1LaR3cwt9l65YHBtfbK/VXUhipGWAXyqBygHQcOPj32PnGJtqy5VBBCwSo0zKwMakgcefPsrTZ21Llok3WuZJYZSzA58pSRB+bOvLs1qTsnFXXxSdK7MvVAJJKx6qRr2cOcgzRKmP6xZEe9t2tEQjbn61e/av/ADV5sDFdFjLL9jhT4Mcp+Nebaf8AOr/ddf4zUFj7+Xu/GjtGNSA1dFUq6LtcDXmFxXSWkufTRW9pAJ85r2spAWwpQ30vTcRexSfeYHkppvBpB3muziX+qFX3Cf6qqFpeGMxsIGoEoJZbrN7aYsGf8KTuvnX+L8aWcOes/h8aZNnf+IX9ufv18Ko/NtWy10vp/UeawXQnyTTHBm4FS0E5exRpI561O2TaK4TGrzVVnxGYfcfdQ/oOk+V5cXES0jiVHMcCeydaI7EuZsPje1kze3rT40N93DmmqgHlmL5E/VI74JPXWzA5U07ip+eB/oWmI9oA++lOw3yLeNNW5L/L+NqP+a/hTRStczgzvpHNXqFi3H1VH3VXvpLPXPco/kqw8RqQOUifAVXvpIdfygBog6Hj/p6cNZmKDVuG1Yvh/wCoakbCXF6K5KKYCA6sM0vwOvHwiiG6qzd8W8eT/jQr8iiBmlnEpHAg8CeYnkO7Wjm6KgX0UMC0ktBmIIULrofWPuoT4gwvT4WWijUxc/x9irmtDrMP74H8KS/SRZJ2Q0fMv2yfs5wD8RTpb/Sn2UA3qw2fZWLXmFdvapD/AHUyb14Z+Qdi+e8O841+6f78qLbtH5e37fx4UD2K2bEXT3H8KM7oDNiVHfz05Hh21V+SVlsbFZo0YqNY6y1tUkFTctqRMeoAPixJ9g9vPZYZnFtQSWiPtjgfx7q3xCl0XiSqCJ5qdDHaQyn2HurTAIQQ4JnQJ2zzbwGomhft1oTgfPEXWcM/f2WbaaDaHDKMuvLrHSgGzR8kR9G4w8yPgaK7XuyVI5f/AKY0Mwghr4jg+b3hTRGZKjCDJdGrl90shMtu79qPOnDdBZtY0ToMPB7Rw4Up4s9S533T5U37lW8wxy/StqPeQKdcYp8Oa36ZmNnRcbyh2YOQqo2RX7ACQqQOIPERw8KkbKY9MiEZVS5bKjjqzhc0jSWGsjTQREVGw1tsUQgEMoJU/NyASc3fHPnABB0iVsK6GxNq3qFRwRPrSJme469UzE6SZNMVLGOGgXaNe/vWVCNsGcViP2r/ABqBafqnu+6pu1P1vEj/AHG/mNQLR1ceBolM+huxUVn7lYrPglHO2zJ7Acy+TCjBNKHo5xWt62eYS4P5G/opwrOqiHlCN69J0qt9pXc164e24fLT7qsW8YU1WJf1j3s3vMihNWz4QPxHHUoOBbW6e+mnYdvPslV7b+Xw1GvnSns4dV55n/umrdy7l2ZP0b4PmKHVuG1OBx/DI79QUN78OCsrl9TuHIfjR7Y4HR4mOD2A0dnEHzml7ELlYjiAdO8cVI8aP7D0W+vNcMwPjqxHszCqVIxbFo4UWikMTsSDz6pNw+tpx4+VHN1LxW9bjmCPgfiKA4dvk7vcWo9uembGYQDg11AR3ak/CmSlH20HfQfY/K+g7mr+6aq70qP8uAeGbXwyIDVon9J41VXpNuD8qE6gXDI7otzQn5tvRZHhf6lu/kUsG5OeSA3X6MSPVOUEDXTQDzoruqZx0jiQswZ6xKZhPjNDHUwQdXOZrccSsr6vbmB08O+iu6CD8u0jQICe1gyBiI5TNCNy365PkP0R8e3WVcQPyw7wa5X7GeziLfJukX+JY+8VuP1he9W+Nb2T13Ha6+aimM68bmXyvu3+kuzxiPiKPbmD87Tx/pNCcJY6PGYtfoNcX3Ow+6im5lz89tiOw+UVWpku2LMI/wAizS1F8GwI6xgKcytw6xM5Z7+08OPOuuKnVoCuAAU+gPpBeXH1eU5udcekyqp4wZUEDVyZLHwAX2xXmFxWY66svbrmXXOh7dCSDyiKFrQgQB5RNvfuM3/IF48/Dn41Hww+WujiCqHxlY+6p+3rGREPbmHZweBQ/D/px9a0vlIq7bkGq0tkHQP6pavDqgf7jfGKdNyPWxv7NP5hSjtERdA+sfNhTNumTG0I/wBHz0inav5e8L0FK0DvMp2xds65XW2qCSWFtScxtsioxOupP9ia22XtNrmMtqyW1gqIVFU9UBZMd2pjTsmh122brFFgMhYa6K0GGdjwDmBr87QaGJk7FvzetqPmXLck6MwzZSjcwBOi8oM0aoxsOcBbHDQd6Kg+2P13ED/cf+ahtozdf7I8qIbZ/wDIYgdrv8aEYFz0rTx1FXYfS1DTVuNismMQcnV09sBh5jzqyKrjc3Yd25eS6BlRLgbMfnAcVXtNWPStcgvsQ3KJtO7ltOexWPkareOoBx0HwqycasrESDofA0lbX2MbIZ11QantXuI7KWBWv4ZWpsLmuMSgGCIK3PtR7gBTDsRv8MujkLi/EUubM0tE9rMaY93ddm3uXWXT94VWpdwTzXT5Z2fyCyxfVVUN63FDEm2p0BjnPKeFEt11h8QrcTZYf+jzGvnQl7JcAr2BXHDLGkn6pGs0V3beb9zn8k0eyNfbQn5JTdXIdG/VbZ3vzpPww6lzvZvjTN6OhOPwnc5PuRqXLYhbnix86a/Rov8AiOG8XPtFs01NqDVhtJ0n9pHurzzfKDwqrfSG4GJYkTHScp1YW1Ez48tatG369VR6R2+Xftk/zJQambasjw4ThDQlVcc3rH1xor8IHgNJ7P8A1DHuSVbEWyAFIMNA0kOnD30voi9CRnEF04q3EKSF0o7uB+nT7X9SUMwRZpW/hhaaDoER32FbbH85t/Zb7jQ7eLeixgVd7zwZUoggu5A4IvZ2nlRB2/Obf2X+6qm9NWEJxqNBymwk9xDP7qYXjnGyxIOExnT4jF3YC9KxeOzMzNE1J3I12gv7nvqDs/DZEvmZkQPPjUrcMztAT9JfjFVfa07Eg381x1t6Jk2i027egGQQSOJk6Mf4StR9mSLmfQhesZ4dw79YqQksSB1jLAqYhkkkj2RPh4VmQKJTrIDJPEl/mpr/AGRJ5QA3NhKubjVBV0dPjPxzrhvaSbNtu25cHucf+6B2mi9Z+tbdfcdPjRLeW/OEtd1y4feQfbQe48Gw3YXHwojBYrVvWZ0j+oQ3aw/OQPs/GaZNzkLLtADSbUA9kmJ7/Cl/aqfnY7OrHsBpj3EMjG/Z0/ipt5/BnWOi1cGMsadXRRLjdL1bSmZll5uR/mz3cSvzdTrrU7Yl0NibQGrq6Mzj54U+rPPLyb53Oum79+1mARWS4Q0MbgHVFtgwEqROaDHxiK92PiLLYy30SFTIkl8wJAGaBAAk9w8KLUeYc2DAE5tfwmQl3bzRtG9+0cf8qFWdMQfE0R3lb8/vd1xj73ofc0xIPaas0+lu0ckI9Vb25+uBteDD3O1FSaD7lfqNv7T/AMxovSj8o7VQrQDtqJiMNE6SvMdo5ipYrH4Hwoa5VptXALYa5bT1QSR3ZhmjwFT913P/AMffHaFIHdNRt6Wi5ePd/TUndVIwV7utoR5t7OFUqZPBehB9NPU1vMLS4/R9VNMvEjm0QfYOQovu6oN8kaB7T6djaSB3SfMUBxXrt2Ekg9oOoPhFGt2TF1B2rdPsMfgfdQ35KewgjyJbnFvCefC5LdizmLL9JoHtAps9HeA6Pa1gcYS4T3Do4+NLmzbR6YwJhgTRzZm8gwW0FvMhdQrIwHrANHWXtMimJtWN4m+XtE5jzKu+2flD9kfE1VfpBQtibgHHrHQE+q6zwqxdg7bsYpWuWHFxYCmNCp1MMDwPdVZ+kAZsbEkBmcHwLCfHtodTMh+HSa4hLAzdCdOrmzHhMgFfdynhNNO4lkriLc8SQ3PgWAEj2Gl0Yv8AzuwZY9wn+Hzo7uMD+WxJIBUCezPI8jQ3GQtzC3l9B2aL++5Vqu351b+w3xE0oeklAb9uRINr+tvxFM99vzxNf8tvjSn6QcQDiFAIJRIYAzBJmPOmTcvIm5VddtgdKANNajbifrk/XT4kVJbUOe81G3K0xP8A9qDzmhuySs1pPmP2jmEzG1BYTBZmLNB6qKxGnYSwj2DtNaPiw+oEDgy9oJ9YfW5nv1Gmg6bUgJpPWdw3sZyB4SSfGaG2X6yjvA07CQD5TQ2iWyg1XmnUFMXGPfu3gtd5EjBpx0uuPEaUFZSUtR9I+YNMW+gAwYjgLzx4ZFpcf9WnjBPwiiUfUN6ZqsAe1u72hR8dilfEKVMgA68pA1jtFG9xbh6DGkcehJHjmpVwC6z9VjTVuIp/JsZHE2DEcSc2g99OPEUo19QtCiwMAaLguOIWJW0IIMXFWZkc15m2G5fNPGZBqdslh09vgbnSILhHDKxymPrTAY8OznUTFXMpL2zLE9dhrlY8VSORJIzc5y6c5WyLQF+1AAc3E6RB81QwPV9uWV+ZGlGqflmdHc6kYIBvDrj8R9t/5qhvbJv24BJIEQJM9wFTNtD/ABHED67/AM1NHo3sK164SBnRBlbmOtBjsmRr3VVpilKGc6at18C9nCIlwZWlmy8wGMgGOdESa63DXCaTcZMlUlaK1evwNc1NbqaqqpW23u8LyvlOR2HP1SYgA9k6a1C3dtlcNiEPEWwCO9ZB++nDE2xE9n/VKuywVGKBBGZWiRxMtoDVKmStTBKpIcHnRHFQMMisvyhgKYBHHjOWI9XnPLvohu8x/LBOhggDkABoB9WIg0OVlC5bhya5gY7shBHgNKm7ExYGIW62ia6wSACMo9ulDcLCtmqWAP8AULjn4Rttle7JSDc7mIrpj9mrcGvEc69wNllLkiAzEjvE6GpZoy85hbg6s5zbkyeho5beKXiRcQ+9COPs86C7+L+fASfXfhx9fl7hRX0abZw9m3fW5eS273ZyscpKhAoOuh1BoJvvfttiic+ksVZYYT0kjgf70qtTN3mTXhpituPJCM/yYfU8skgjjo3DjxHDjz5Uc3GEY4iSesgk/b50B/KBmz/NIgJpMzPDnB63iYo1uPdRcUCbigAoWLEKJzEmJOtCN3elbWFECg/Z1Fm73R/f7bd5cWbNmUPRrNwHUK0khRGnjNLiWoWCZMan++J7+dHN7MSlzFMyMGGVRKmRImg9MG9eSSRtTDXrb9Q8JkHgwPKu25ul+SMvyiSOz/rvpuuWQwgiRSzauizfmJAYHlOh7aq64hBqMxhZfI5o1irgzXAdVDurAcgzlkcd4JI9o+lpEWyA0ZgzHRYPAEEG5rw0mAdePZrDx28dsXWfrKLjMYInqniDHGvV2layk2i3WkGRwB4qvMjhqfxqkEBJuY4uxi27uzuy9dt6XzbPWNZv3Pdl08gKH7PwLNYkDhqRzovYsdNYVOCq5adNZAEeP41OweCFsQKs0QITQp4waXXiOMJHfBwzEDQiNOVHtwBFrFd1o/z612x+xiCWU99abqnKuN0/yCf+U0wamNTxe7wnKZtXuwcLbU51udI0MMptMQB0ZaSJE6gxy001iumy8FbTGW8l0PqJXK0qTBIJPEqefH2zQrA3lRw6NkaGEMSo6wgw4EcORrtsJ0TE2oJYl1WeCwSAYnUn2imatN3rMm67jqRJuQrbh/xK/wDtH+M0zejm7GKuL9K0fJlPwmtbm4r38VcvdIqg3X0gk6Pl8NYp82fs9LK5URV4TAgnvJoIqjy8VCJvXW4a4E12uVwNLqi5ExW6GsrK5Qtb6ypFRPyQ9tZWVy5Vv6RB+cJ+z/qamjdzZYfBWCTxX+o1lZUm4KUT6ONKwpXlZUKEKu7D1nNxmo9/ZhVSZFZWVC4pIZ2OIjMf0kcT2042thknVhxrKyrOXTKYLegjwFbRXtZULl7FRbmybbEkjWsrKhQkjfDDBLiqvDX7qL7nbMR8MGbXrsPhXtZVv2qyZbWHCiFECt8tZWVCheXVlSO6gVrZrA6N29v9msrKhSg++KG2trLAJLCRpMBeNM3o5sB8LmYKW6R9SATpHPu5VlZVwbFKdlNek1lZVVC43GrgWrKyuUL/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8" name="AutoShape 8" descr="data:image/jpeg;base64,/9j/4AAQSkZJRgABAQAAAQABAAD/2wCEAAkGBhQSEBUUExQUFBQVFxgXFhgXFxgXFxkWGBgYFRcUFxcYHCYeFxojHBcUHy8gIycpLCwsFx4xNTAqNScrLCkBCQoKDgwOGg8PGiwkHSQqMiwsKSwpLCkpKSksLiwsKSwpLCwsLCwsLCwsLiwsLSwsLCwsKS0sKS0sLCwsLCwuKf/AABEIAIYA3AMBIgACEQEDEQH/xAAcAAACAgMBAQAAAAAAAAAAAAAFBgQHAAIDAQj/xABGEAACAQIDBAYFBwoGAgMAAAABAhEAAwQSIQUGMUETIlFhcaEHMoGRsSNCUmJywdEUJDM0c4KSssLwJUNTY6LhNfEVg9L/xAAaAQACAwEBAAAAAAAAAAAAAAADBAECBQAG/8QANxEAAQMBAgwFAgYDAQAAAAAAAQACEQMhMQQSMkFRYXGBkbHB8AUTIqHRcuEjMzRCssIkUvEU/9oADAMBAAIRAxEAPwA6q10Va0WuqihqqyK9u3Qis54KrMfBVJPwPurS/iEtrmuMqKObGBS5t/em02EIQ3Al4taDqk6Qc7AMy8p176iQERrHOuCCv6ZLebTDPl7TcUH3ZY86d9gbaTF4db1sEK0iGiQQYIMacQYqqk3ZwYJBGL0E5s1gLlPBpg6HlTXujtm1hcLcAF5rKXNMwtllLxPqkZhMHhUktVzQqDMnwVlDtn7ds3/0VxWPNeDDxU61N6SuQyCLCu1bCuIeoe1ttJh7ed8xB4BRJPLtrlwEmAgu3fSZhsLfayy3ndCA2RVygxMSzCdCKKbtb34fHBuhLSkZldcpAOgOhIPCqs2nZw2IxF29cGJzXHLQDaWBwA1zawKObhYnD4XEtk6eLqi3D5Gg5gwOZCOYjVeddIRjg9RoxiLFaQWsNYxiJ5iR3jtrmz1yAt69iuSvUPEbwWLbtba4OkVS7IvWYKokkgcPA1y5RN4N9cLgnFu+7ByA2VUZjB4E8uRrTYO/GFxlzo7LPnClsrIVlRxIPD2Uhbct4fH4o32/KIIVMqC0mQKIBbMW46ngNPdXmycNh8BiFxFo3yEmSxturqwgqAApB568I1GtdIVcYK3DXkVCwW2rN2AjgkqHCnR8rcDlOp9lTC1crLw15XheuV/FrbEuwUaxmIBMa6AmTw5VK5R9obZsWSBdvWrZPAO4B8Y41mA2pZvz0N23cjjkYMR4ga1V+8exPy/HXby3lVGYKp6O8+igKCSqRrBPGp24WyBg8WGa6jLetlB1LqGWKspPSJHzSImusXQrLIrVhXtq6GEqysOEggiRoRIr0iuUKPcFcCKk3K4GoULZRXVTXJaj7WxPR2Lj9isfI1CsAq73g2kb+IdpJUMQnYFBgR5me+p+NsA4HCgcc7D2toJ0oCneeHLwEUdd5wNruunu5HWqPF21et8hrPLaNPQ9VFUgt0UfJzA7QeGee3Nx5RU3CWY2dfnncWfZkH9+yua2gJcD5QjNk7J43PCNQvHnwqVhlnZuIH+4vnl1qhzRpCu+m0NBAzt4zaly2SrqymGUgg8wRz90VZ+Fx2e2jj5yqfaRr5zVXudR3/8AU/AU2bD2hGG1+YWHs9YfGjlZ3itJoaHDMY43KwdhYcXAGidW9sGFHvDH92gnpPshVXQaZSY5nPBjlwEe2m7dbD5cNaB4i2rHxYFvLMffSr6VB8mO/LP8TTUVMkbQsvA2B9drTnKrr8kWAQslyBln1Q2qt+9qR2RUrZWEVcRbUdbrq2YxBWGIMdhMe6t7aQWMGWUKw6vUkcdT3aT391ddkpGKsgawpg8m0YyPqwYpdxsK9LVoNLHTo74Xa1bmHwIa2EI1gEHvIEHzg0BxRKmDofhqfwpnxFuFQj6AX3oKXt71yur8mBPt9ePM00bl48pN3z261tUtW2Ks8s5GjC2NIB5Emlndq1N5wdZs3pn6y8D2yBrNe7dxWe87fujwUa+ZNb7vEi54qw96ER7iKG/JKzfOJwiM0wumBwgTLGgOUuYEsHjLaE8iI08eypWKwZzG2yhYIU25DC0/FYjip5kzxg8qkvhbUJN/IQqMo6NmzNzGnMaD21Nv2LZxVxnvEO1zVBbaAOMzMEDjpS5qW/ZExCBi2XgXjQdermdELG2MN1LA1DJa05GAz8xzpk3F3iuXFe1dYuVAKMfWK8CpPOCV499Ct5AAtojgFaD3dIwqFutfyYgdhLKfasj4CjsPpVBUcyti7OQTFvvvm2FCW7UG5cBMnXKvJo7SZieylHd66967eu3Xa4y2LhBYyeQMdnHlQze7aXTYtjxCnKv7uYfzCi26Nvq4ruwrj+Ij4/dThbFI7vdajBaouHuNYudKSHUtnRJJRxmJVtR1VGsaZp99S9joTibNwsejNxVXlDTlW2FGgieWkQeYnk4AZi8m0xBReBYR1WTsGWJPDSNeUjZKHp7ZJBU3LYSB1TDDQDkQA8j6x1MzR3sAaTq73q4ChbSvvZxt9rTtbbpX1QkcwdQOPHnVhbk7yNi7DG5HS22ysQIDAyVaOXAzVebe/W737V/jRn0b4zJirlvgLlvMPtIZ+Gb31D6Y8oO1DkqOCsW4ajs1drjVGZqRQlupoVvbdjCsPpZV97Cii0ub74iLKr2t8FJ+MVCYwZuNWYNYSTa4A9pPnTRs/DG5hLIAL/KEkDWQBcYj/iB7aWbR5Tw/CKYtmXsuz7TyQBdKmDrBzg+RNUqzAjSvT1CfQBfPvCmJhLxw+XornTdNmjJDEFc3E6hQRFd8RgWt4PFq6lPUfLzAIGngCDQ8r+btbLzdN1WXUksmWA4+rqTxqVZu58HjYaQAgE84ETS1s7/hTUmJsjGFw1t13aN6U3+Yan7Mukk2RxuNbUfvMFP3ULz/ACSnwoxupZzbVwnZnBPggz/cKeIQ8PAdg7txV/YC3AaObMfYDlH8opD9JqF8oGpPRiPa5+FP+FMWwfqg+8En40hekdyrqREqqnt1CseH71DqmwbVh4BP/oaQkfhBI1u9Vh9ExBnxaHg8l8akbHsEYm2IMKGUGNCcpJg85zGhdktlchohZbtIJgR36+6e2i27RzOo06pMeBViRx4dXhQXiAV6vCWllJ51R7WfCum8k2/ADypQ9IlzLg0fsA8pB+NOXFWHcfxpO9IYH/xgJ7WH4DyporwrrBKpnEvLovMqSfFiKLbCI6cT2v3cuVBWP52FHJAKKbAufLKRrq/nIke+qPySsSjPmsJ0g8USt3QVQn1YXU/NuIOB7mX4g8ql4y+WvuzLkdiGuCZCqAMwHe0Lr31D2eCoESS/LhCg6v3EGYPcfCu10SuRSTzVvpkfMPhy7z3iAwMaUYOOJOfrFnGd0x/rEXeRicPbPM2WPtLsY+NBVxOT5Qf6a3P4eP3Ud2yOpZHDNZYf8mpcwozYe325GXy/6olPJQqhh+Ns/iD0QBOs6TxEsfYOPlTluSgYYoEaGyAfAsJE8vGkrBv67diH3nSnbcQ9TEE/6Sk/xqZ91P1LaR3cwt9l65YHBtfbK/VXUhipGWAXyqBygHQcOPj32PnGJtqy5VBBCwSo0zKwMakgcefPsrTZ21Llok3WuZJYZSzA58pSRB+bOvLs1qTsnFXXxSdK7MvVAJJKx6qRr2cOcgzRKmP6xZEe9t2tEQjbn61e/av/ADV5sDFdFjLL9jhT4Mcp+Nebaf8AOr/ddf4zUFj7+Xu/GjtGNSA1dFUq6LtcDXmFxXSWkufTRW9pAJ85r2spAWwpQ30vTcRexSfeYHkppvBpB3muziX+qFX3Cf6qqFpeGMxsIGoEoJZbrN7aYsGf8KTuvnX+L8aWcOes/h8aZNnf+IX9ufv18Ko/NtWy10vp/UeawXQnyTTHBm4FS0E5exRpI561O2TaK4TGrzVVnxGYfcfdQ/oOk+V5cXES0jiVHMcCeydaI7EuZsPje1kze3rT40N93DmmqgHlmL5E/VI74JPXWzA5U07ip+eB/oWmI9oA++lOw3yLeNNW5L/L+NqP+a/hTRStczgzvpHNXqFi3H1VH3VXvpLPXPco/kqw8RqQOUifAVXvpIdfygBog6Hj/p6cNZmKDVuG1Yvh/wCoakbCXF6K5KKYCA6sM0vwOvHwiiG6qzd8W8eT/jQr8iiBmlnEpHAg8CeYnkO7Wjm6KgX0UMC0ktBmIIULrofWPuoT4gwvT4WWijUxc/x9irmtDrMP74H8KS/SRZJ2Q0fMv2yfs5wD8RTpb/Sn2UA3qw2fZWLXmFdvapD/AHUyb14Z+Qdi+e8O841+6f78qLbtH5e37fx4UD2K2bEXT3H8KM7oDNiVHfz05Hh21V+SVlsbFZo0YqNY6y1tUkFTctqRMeoAPixJ9g9vPZYZnFtQSWiPtjgfx7q3xCl0XiSqCJ5qdDHaQyn2HurTAIQQ4JnQJ2zzbwGomhft1oTgfPEXWcM/f2WbaaDaHDKMuvLrHSgGzR8kR9G4w8yPgaK7XuyVI5f/AKY0Mwghr4jg+b3hTRGZKjCDJdGrl90shMtu79qPOnDdBZtY0ToMPB7Rw4Up4s9S533T5U37lW8wxy/StqPeQKdcYp8Oa36ZmNnRcbyh2YOQqo2RX7ACQqQOIPERw8KkbKY9MiEZVS5bKjjqzhc0jSWGsjTQREVGw1tsUQgEMoJU/NyASc3fHPnABB0iVsK6GxNq3qFRwRPrSJme469UzE6SZNMVLGOGgXaNe/vWVCNsGcViP2r/ABqBafqnu+6pu1P1vEj/AHG/mNQLR1ceBolM+huxUVn7lYrPglHO2zJ7Acy+TCjBNKHo5xWt62eYS4P5G/opwrOqiHlCN69J0qt9pXc164e24fLT7qsW8YU1WJf1j3s3vMihNWz4QPxHHUoOBbW6e+mnYdvPslV7b+Xw1GvnSns4dV55n/umrdy7l2ZP0b4PmKHVuG1OBx/DI79QUN78OCsrl9TuHIfjR7Y4HR4mOD2A0dnEHzml7ELlYjiAdO8cVI8aP7D0W+vNcMwPjqxHszCqVIxbFo4UWikMTsSDz6pNw+tpx4+VHN1LxW9bjmCPgfiKA4dvk7vcWo9uembGYQDg11AR3ak/CmSlH20HfQfY/K+g7mr+6aq70qP8uAeGbXwyIDVon9J41VXpNuD8qE6gXDI7otzQn5tvRZHhf6lu/kUsG5OeSA3X6MSPVOUEDXTQDzoruqZx0jiQswZ6xKZhPjNDHUwQdXOZrccSsr6vbmB08O+iu6CD8u0jQICe1gyBiI5TNCNy365PkP0R8e3WVcQPyw7wa5X7GeziLfJukX+JY+8VuP1he9W+Nb2T13Ha6+aimM68bmXyvu3+kuzxiPiKPbmD87Tx/pNCcJY6PGYtfoNcX3Ow+6im5lz89tiOw+UVWpku2LMI/wAizS1F8GwI6xgKcytw6xM5Z7+08OPOuuKnVoCuAAU+gPpBeXH1eU5udcekyqp4wZUEDVyZLHwAX2xXmFxWY66svbrmXXOh7dCSDyiKFrQgQB5RNvfuM3/IF48/Dn41Hww+WujiCqHxlY+6p+3rGREPbmHZweBQ/D/px9a0vlIq7bkGq0tkHQP6pavDqgf7jfGKdNyPWxv7NP5hSjtERdA+sfNhTNumTG0I/wBHz0inav5e8L0FK0DvMp2xds65XW2qCSWFtScxtsioxOupP9ia22XtNrmMtqyW1gqIVFU9UBZMd2pjTsmh122brFFgMhYa6K0GGdjwDmBr87QaGJk7FvzetqPmXLck6MwzZSjcwBOi8oM0aoxsOcBbHDQd6Kg+2P13ED/cf+ahtozdf7I8qIbZ/wDIYgdrv8aEYFz0rTx1FXYfS1DTVuNismMQcnV09sBh5jzqyKrjc3Yd25eS6BlRLgbMfnAcVXtNWPStcgvsQ3KJtO7ltOexWPkareOoBx0HwqycasrESDofA0lbX2MbIZ11QantXuI7KWBWv4ZWpsLmuMSgGCIK3PtR7gBTDsRv8MujkLi/EUubM0tE9rMaY93ddm3uXWXT94VWpdwTzXT5Z2fyCyxfVVUN63FDEm2p0BjnPKeFEt11h8QrcTZYf+jzGvnQl7JcAr2BXHDLGkn6pGs0V3beb9zn8k0eyNfbQn5JTdXIdG/VbZ3vzpPww6lzvZvjTN6OhOPwnc5PuRqXLYhbnix86a/Rov8AiOG8XPtFs01NqDVhtJ0n9pHurzzfKDwqrfSG4GJYkTHScp1YW1Ez48tatG369VR6R2+Xftk/zJQambasjw4ThDQlVcc3rH1xor8IHgNJ7P8A1DHuSVbEWyAFIMNA0kOnD30voi9CRnEF04q3EKSF0o7uB+nT7X9SUMwRZpW/hhaaDoER32FbbH85t/Zb7jQ7eLeixgVd7zwZUoggu5A4IvZ2nlRB2/Obf2X+6qm9NWEJxqNBymwk9xDP7qYXjnGyxIOExnT4jF3YC9KxeOzMzNE1J3I12gv7nvqDs/DZEvmZkQPPjUrcMztAT9JfjFVfa07Eg381x1t6Jk2i027egGQQSOJk6Mf4StR9mSLmfQhesZ4dw79YqQksSB1jLAqYhkkkj2RPh4VmQKJTrIDJPEl/mpr/AGRJ5QA3NhKubjVBV0dPjPxzrhvaSbNtu25cHucf+6B2mi9Z+tbdfcdPjRLeW/OEtd1y4feQfbQe48Gw3YXHwojBYrVvWZ0j+oQ3aw/OQPs/GaZNzkLLtADSbUA9kmJ7/Cl/aqfnY7OrHsBpj3EMjG/Z0/ipt5/BnWOi1cGMsadXRRLjdL1bSmZll5uR/mz3cSvzdTrrU7Yl0NibQGrq6Mzj54U+rPPLyb53Oum79+1mARWS4Q0MbgHVFtgwEqROaDHxiK92PiLLYy30SFTIkl8wJAGaBAAk9w8KLUeYc2DAE5tfwmQl3bzRtG9+0cf8qFWdMQfE0R3lb8/vd1xj73ofc0xIPaas0+lu0ckI9Vb25+uBteDD3O1FSaD7lfqNv7T/AMxovSj8o7VQrQDtqJiMNE6SvMdo5ipYrH4Hwoa5VptXALYa5bT1QSR3ZhmjwFT913P/AMffHaFIHdNRt6Wi5ePd/TUndVIwV7utoR5t7OFUqZPBehB9NPU1vMLS4/R9VNMvEjm0QfYOQovu6oN8kaB7T6djaSB3SfMUBxXrt2Ekg9oOoPhFGt2TF1B2rdPsMfgfdQ35KewgjyJbnFvCefC5LdizmLL9JoHtAps9HeA6Pa1gcYS4T3Do4+NLmzbR6YwJhgTRzZm8gwW0FvMhdQrIwHrANHWXtMimJtWN4m+XtE5jzKu+2flD9kfE1VfpBQtibgHHrHQE+q6zwqxdg7bsYpWuWHFxYCmNCp1MMDwPdVZ+kAZsbEkBmcHwLCfHtodTMh+HSa4hLAzdCdOrmzHhMgFfdynhNNO4lkriLc8SQ3PgWAEj2Gl0Yv8AzuwZY9wn+Hzo7uMD+WxJIBUCezPI8jQ3GQtzC3l9B2aL++5Vqu351b+w3xE0oeklAb9uRINr+tvxFM99vzxNf8tvjSn6QcQDiFAIJRIYAzBJmPOmTcvIm5VddtgdKANNajbifrk/XT4kVJbUOe81G3K0xP8A9qDzmhuySs1pPmP2jmEzG1BYTBZmLNB6qKxGnYSwj2DtNaPiw+oEDgy9oJ9YfW5nv1Gmg6bUgJpPWdw3sZyB4SSfGaG2X6yjvA07CQD5TQ2iWyg1XmnUFMXGPfu3gtd5EjBpx0uuPEaUFZSUtR9I+YNMW+gAwYjgLzx4ZFpcf9WnjBPwiiUfUN6ZqsAe1u72hR8dilfEKVMgA68pA1jtFG9xbh6DGkcehJHjmpVwC6z9VjTVuIp/JsZHE2DEcSc2g99OPEUo19QtCiwMAaLguOIWJW0IIMXFWZkc15m2G5fNPGZBqdslh09vgbnSILhHDKxymPrTAY8OznUTFXMpL2zLE9dhrlY8VSORJIzc5y6c5WyLQF+1AAc3E6RB81QwPV9uWV+ZGlGqflmdHc6kYIBvDrj8R9t/5qhvbJv24BJIEQJM9wFTNtD/ABHED67/AM1NHo3sK164SBnRBlbmOtBjsmRr3VVpilKGc6at18C9nCIlwZWlmy8wGMgGOdESa63DXCaTcZMlUlaK1evwNc1NbqaqqpW23u8LyvlOR2HP1SYgA9k6a1C3dtlcNiEPEWwCO9ZB++nDE2xE9n/VKuywVGKBBGZWiRxMtoDVKmStTBKpIcHnRHFQMMisvyhgKYBHHjOWI9XnPLvohu8x/LBOhggDkABoB9WIg0OVlC5bhya5gY7shBHgNKm7ExYGIW62ia6wSACMo9ulDcLCtmqWAP8AULjn4Rttle7JSDc7mIrpj9mrcGvEc69wNllLkiAzEjvE6GpZoy85hbg6s5zbkyeho5beKXiRcQ+9COPs86C7+L+fASfXfhx9fl7hRX0abZw9m3fW5eS273ZyscpKhAoOuh1BoJvvfttiic+ksVZYYT0kjgf70qtTN3mTXhpituPJCM/yYfU8skgjjo3DjxHDjz5Uc3GEY4iSesgk/b50B/KBmz/NIgJpMzPDnB63iYo1uPdRcUCbigAoWLEKJzEmJOtCN3elbWFECg/Z1Fm73R/f7bd5cWbNmUPRrNwHUK0khRGnjNLiWoWCZMan++J7+dHN7MSlzFMyMGGVRKmRImg9MG9eSSRtTDXrb9Q8JkHgwPKu25ul+SMvyiSOz/rvpuuWQwgiRSzauizfmJAYHlOh7aq64hBqMxhZfI5o1irgzXAdVDurAcgzlkcd4JI9o+lpEWyA0ZgzHRYPAEEG5rw0mAdePZrDx28dsXWfrKLjMYInqniDHGvV2layk2i3WkGRwB4qvMjhqfxqkEBJuY4uxi27uzuy9dt6XzbPWNZv3Pdl08gKH7PwLNYkDhqRzovYsdNYVOCq5adNZAEeP41OweCFsQKs0QITQp4waXXiOMJHfBwzEDQiNOVHtwBFrFd1o/z612x+xiCWU99abqnKuN0/yCf+U0wamNTxe7wnKZtXuwcLbU51udI0MMptMQB0ZaSJE6gxy001iumy8FbTGW8l0PqJXK0qTBIJPEqefH2zQrA3lRw6NkaGEMSo6wgw4EcORrtsJ0TE2oJYl1WeCwSAYnUn2imatN3rMm67jqRJuQrbh/xK/wDtH+M0zejm7GKuL9K0fJlPwmtbm4r38VcvdIqg3X0gk6Pl8NYp82fs9LK5URV4TAgnvJoIqjy8VCJvXW4a4E12uVwNLqi5ExW6GsrK5Qtb6ypFRPyQ9tZWVy5Vv6RB+cJ+z/qamjdzZYfBWCTxX+o1lZUm4KUT6ONKwpXlZUKEKu7D1nNxmo9/ZhVSZFZWVC4pIZ2OIjMf0kcT2042thknVhxrKyrOXTKYLegjwFbRXtZULl7FRbmybbEkjWsrKhQkjfDDBLiqvDX7qL7nbMR8MGbXrsPhXtZVv2qyZbWHCiFECt8tZWVCheXVlSO6gVrZrA6N29v9msrKhSg++KG2trLAJLCRpMBeNM3o5sB8LmYKW6R9SATpHPu5VlZVwbFKdlNek1lZVVC43GrgWrKyuUL/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8" name="Picture 14" descr="http://t3.gstatic.com/images?q=tbn:ANd9GcTg-pzPgPxEjgJVBv2ArtdF-ipJ95JdJpYtxfeq7bTmc5ROzj_95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57" y="3706088"/>
            <a:ext cx="2088232" cy="184785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http://t2.gstatic.com/images?q=tbn:ANd9GcSWhT3RO0_HwCeXK1NVaQTtyB0sYAix3fClzzBTy4g6AUsMDuN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305" y="3706088"/>
            <a:ext cx="1584176" cy="1847851"/>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4932040" y="5647947"/>
            <a:ext cx="3975641" cy="1015663"/>
          </a:xfrm>
          <a:prstGeom prst="rect">
            <a:avLst/>
          </a:prstGeom>
        </p:spPr>
        <p:txBody>
          <a:bodyPr wrap="square">
            <a:spAutoFit/>
          </a:bodyPr>
          <a:lstStyle/>
          <a:p>
            <a:pPr algn="ctr"/>
            <a:r>
              <a:rPr lang="es-CO" sz="2000" b="1" dirty="0">
                <a:solidFill>
                  <a:srgbClr val="FF0000"/>
                </a:solidFill>
              </a:rPr>
              <a:t>Observe la vestimenta sacerdotal, y los colores conque estaba vestida la «ramera».</a:t>
            </a:r>
          </a:p>
        </p:txBody>
      </p:sp>
    </p:spTree>
    <p:extLst>
      <p:ext uri="{BB962C8B-B14F-4D97-AF65-F5344CB8AC3E}">
        <p14:creationId xmlns:p14="http://schemas.microsoft.com/office/powerpoint/2010/main" val="29450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wheel(1)">
                                      <p:cBhvr>
                                        <p:cTn id="12" dur="20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wheel(1)">
                                      <p:cBhvr>
                                        <p:cTn id="17" dur="2000"/>
                                        <p:tgtEl>
                                          <p:spTgt spid="1028"/>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heel(1)">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nodeType="clickEffect">
                                  <p:stCondLst>
                                    <p:cond delay="0"/>
                                  </p:stCondLst>
                                  <p:childTnLst>
                                    <p:set>
                                      <p:cBhvr>
                                        <p:cTn id="26" dur="1" fill="hold">
                                          <p:stCondLst>
                                            <p:cond delay="0"/>
                                          </p:stCondLst>
                                        </p:cTn>
                                        <p:tgtEl>
                                          <p:spTgt spid="1038"/>
                                        </p:tgtEl>
                                        <p:attrNameLst>
                                          <p:attrName>style.visibility</p:attrName>
                                        </p:attrNameLst>
                                      </p:cBhvr>
                                      <p:to>
                                        <p:strVal val="visible"/>
                                      </p:to>
                                    </p:set>
                                    <p:animEffect transition="in" filter="wipe(down)">
                                      <p:cBhvr>
                                        <p:cTn id="27" dur="580">
                                          <p:stCondLst>
                                            <p:cond delay="0"/>
                                          </p:stCondLst>
                                        </p:cTn>
                                        <p:tgtEl>
                                          <p:spTgt spid="1038"/>
                                        </p:tgtEl>
                                      </p:cBhvr>
                                    </p:animEffect>
                                    <p:anim calcmode="lin" valueType="num">
                                      <p:cBhvr>
                                        <p:cTn id="28" dur="1822" tmFilter="0,0; 0.14,0.36; 0.43,0.73; 0.71,0.91; 1.0,1.0">
                                          <p:stCondLst>
                                            <p:cond delay="0"/>
                                          </p:stCondLst>
                                        </p:cTn>
                                        <p:tgtEl>
                                          <p:spTgt spid="1038"/>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1038"/>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1038"/>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1038"/>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1038"/>
                                        </p:tgtEl>
                                        <p:attrNameLst>
                                          <p:attrName>ppt_y</p:attrName>
                                        </p:attrNameLst>
                                      </p:cBhvr>
                                      <p:tavLst>
                                        <p:tav tm="0" fmla="#ppt_y-sin(pi*$)/81">
                                          <p:val>
                                            <p:fltVal val="0"/>
                                          </p:val>
                                        </p:tav>
                                        <p:tav tm="100000">
                                          <p:val>
                                            <p:fltVal val="1"/>
                                          </p:val>
                                        </p:tav>
                                      </p:tavLst>
                                    </p:anim>
                                    <p:animScale>
                                      <p:cBhvr>
                                        <p:cTn id="33" dur="26">
                                          <p:stCondLst>
                                            <p:cond delay="650"/>
                                          </p:stCondLst>
                                        </p:cTn>
                                        <p:tgtEl>
                                          <p:spTgt spid="1038"/>
                                        </p:tgtEl>
                                      </p:cBhvr>
                                      <p:to x="100000" y="60000"/>
                                    </p:animScale>
                                    <p:animScale>
                                      <p:cBhvr>
                                        <p:cTn id="34" dur="166" decel="50000">
                                          <p:stCondLst>
                                            <p:cond delay="676"/>
                                          </p:stCondLst>
                                        </p:cTn>
                                        <p:tgtEl>
                                          <p:spTgt spid="1038"/>
                                        </p:tgtEl>
                                      </p:cBhvr>
                                      <p:to x="100000" y="100000"/>
                                    </p:animScale>
                                    <p:animScale>
                                      <p:cBhvr>
                                        <p:cTn id="35" dur="26">
                                          <p:stCondLst>
                                            <p:cond delay="1312"/>
                                          </p:stCondLst>
                                        </p:cTn>
                                        <p:tgtEl>
                                          <p:spTgt spid="1038"/>
                                        </p:tgtEl>
                                      </p:cBhvr>
                                      <p:to x="100000" y="80000"/>
                                    </p:animScale>
                                    <p:animScale>
                                      <p:cBhvr>
                                        <p:cTn id="36" dur="166" decel="50000">
                                          <p:stCondLst>
                                            <p:cond delay="1338"/>
                                          </p:stCondLst>
                                        </p:cTn>
                                        <p:tgtEl>
                                          <p:spTgt spid="1038"/>
                                        </p:tgtEl>
                                      </p:cBhvr>
                                      <p:to x="100000" y="100000"/>
                                    </p:animScale>
                                    <p:animScale>
                                      <p:cBhvr>
                                        <p:cTn id="37" dur="26">
                                          <p:stCondLst>
                                            <p:cond delay="1642"/>
                                          </p:stCondLst>
                                        </p:cTn>
                                        <p:tgtEl>
                                          <p:spTgt spid="1038"/>
                                        </p:tgtEl>
                                      </p:cBhvr>
                                      <p:to x="100000" y="90000"/>
                                    </p:animScale>
                                    <p:animScale>
                                      <p:cBhvr>
                                        <p:cTn id="38" dur="166" decel="50000">
                                          <p:stCondLst>
                                            <p:cond delay="1668"/>
                                          </p:stCondLst>
                                        </p:cTn>
                                        <p:tgtEl>
                                          <p:spTgt spid="1038"/>
                                        </p:tgtEl>
                                      </p:cBhvr>
                                      <p:to x="100000" y="100000"/>
                                    </p:animScale>
                                    <p:animScale>
                                      <p:cBhvr>
                                        <p:cTn id="39" dur="26">
                                          <p:stCondLst>
                                            <p:cond delay="1808"/>
                                          </p:stCondLst>
                                        </p:cTn>
                                        <p:tgtEl>
                                          <p:spTgt spid="1038"/>
                                        </p:tgtEl>
                                      </p:cBhvr>
                                      <p:to x="100000" y="95000"/>
                                    </p:animScale>
                                    <p:animScale>
                                      <p:cBhvr>
                                        <p:cTn id="40" dur="166" decel="50000">
                                          <p:stCondLst>
                                            <p:cond delay="1834"/>
                                          </p:stCondLst>
                                        </p:cTn>
                                        <p:tgtEl>
                                          <p:spTgt spid="1038"/>
                                        </p:tgtEl>
                                      </p:cBhvr>
                                      <p:to x="100000" y="100000"/>
                                    </p:animScale>
                                  </p:childTnLst>
                                </p:cTn>
                              </p:par>
                            </p:childTnLst>
                          </p:cTn>
                        </p:par>
                      </p:childTnLst>
                    </p:cTn>
                  </p:par>
                  <p:par>
                    <p:cTn id="41" fill="hold">
                      <p:stCondLst>
                        <p:cond delay="indefinite"/>
                      </p:stCondLst>
                      <p:childTnLst>
                        <p:par>
                          <p:cTn id="42" fill="hold">
                            <p:stCondLst>
                              <p:cond delay="0"/>
                            </p:stCondLst>
                            <p:childTnLst>
                              <p:par>
                                <p:cTn id="43" presetID="26" presetClass="entr" presetSubtype="0" fill="hold" nodeType="clickEffect">
                                  <p:stCondLst>
                                    <p:cond delay="0"/>
                                  </p:stCondLst>
                                  <p:childTnLst>
                                    <p:set>
                                      <p:cBhvr>
                                        <p:cTn id="44" dur="1" fill="hold">
                                          <p:stCondLst>
                                            <p:cond delay="0"/>
                                          </p:stCondLst>
                                        </p:cTn>
                                        <p:tgtEl>
                                          <p:spTgt spid="1040"/>
                                        </p:tgtEl>
                                        <p:attrNameLst>
                                          <p:attrName>style.visibility</p:attrName>
                                        </p:attrNameLst>
                                      </p:cBhvr>
                                      <p:to>
                                        <p:strVal val="visible"/>
                                      </p:to>
                                    </p:set>
                                    <p:animEffect transition="in" filter="wipe(down)">
                                      <p:cBhvr>
                                        <p:cTn id="45" dur="580">
                                          <p:stCondLst>
                                            <p:cond delay="0"/>
                                          </p:stCondLst>
                                        </p:cTn>
                                        <p:tgtEl>
                                          <p:spTgt spid="1040"/>
                                        </p:tgtEl>
                                      </p:cBhvr>
                                    </p:animEffect>
                                    <p:anim calcmode="lin" valueType="num">
                                      <p:cBhvr>
                                        <p:cTn id="46" dur="1822" tmFilter="0,0; 0.14,0.36; 0.43,0.73; 0.71,0.91; 1.0,1.0">
                                          <p:stCondLst>
                                            <p:cond delay="0"/>
                                          </p:stCondLst>
                                        </p:cTn>
                                        <p:tgtEl>
                                          <p:spTgt spid="1040"/>
                                        </p:tgtEl>
                                        <p:attrNameLst>
                                          <p:attrName>ppt_x</p:attrName>
                                        </p:attrNameLst>
                                      </p:cBhvr>
                                      <p:tavLst>
                                        <p:tav tm="0">
                                          <p:val>
                                            <p:strVal val="#ppt_x-0.25"/>
                                          </p:val>
                                        </p:tav>
                                        <p:tav tm="100000">
                                          <p:val>
                                            <p:strVal val="#ppt_x"/>
                                          </p:val>
                                        </p:tav>
                                      </p:tavLst>
                                    </p:anim>
                                    <p:anim calcmode="lin" valueType="num">
                                      <p:cBhvr>
                                        <p:cTn id="47" dur="664" tmFilter="0.0,0.0; 0.25,0.07; 0.50,0.2; 0.75,0.467; 1.0,1.0">
                                          <p:stCondLst>
                                            <p:cond delay="0"/>
                                          </p:stCondLst>
                                        </p:cTn>
                                        <p:tgtEl>
                                          <p:spTgt spid="1040"/>
                                        </p:tgtEl>
                                        <p:attrNameLst>
                                          <p:attrName>ppt_y</p:attrName>
                                        </p:attrNameLst>
                                      </p:cBhvr>
                                      <p:tavLst>
                                        <p:tav tm="0" fmla="#ppt_y-sin(pi*$)/3">
                                          <p:val>
                                            <p:fltVal val="0.5"/>
                                          </p:val>
                                        </p:tav>
                                        <p:tav tm="100000">
                                          <p:val>
                                            <p:fltVal val="1"/>
                                          </p:val>
                                        </p:tav>
                                      </p:tavLst>
                                    </p:anim>
                                    <p:anim calcmode="lin" valueType="num">
                                      <p:cBhvr>
                                        <p:cTn id="48" dur="664" tmFilter="0, 0; 0.125,0.2665; 0.25,0.4; 0.375,0.465; 0.5,0.5;  0.625,0.535; 0.75,0.6; 0.875,0.7335; 1,1">
                                          <p:stCondLst>
                                            <p:cond delay="664"/>
                                          </p:stCondLst>
                                        </p:cTn>
                                        <p:tgtEl>
                                          <p:spTgt spid="1040"/>
                                        </p:tgtEl>
                                        <p:attrNameLst>
                                          <p:attrName>ppt_y</p:attrName>
                                        </p:attrNameLst>
                                      </p:cBhvr>
                                      <p:tavLst>
                                        <p:tav tm="0" fmla="#ppt_y-sin(pi*$)/9">
                                          <p:val>
                                            <p:fltVal val="0"/>
                                          </p:val>
                                        </p:tav>
                                        <p:tav tm="100000">
                                          <p:val>
                                            <p:fltVal val="1"/>
                                          </p:val>
                                        </p:tav>
                                      </p:tavLst>
                                    </p:anim>
                                    <p:anim calcmode="lin" valueType="num">
                                      <p:cBhvr>
                                        <p:cTn id="49" dur="332" tmFilter="0, 0; 0.125,0.2665; 0.25,0.4; 0.375,0.465; 0.5,0.5;  0.625,0.535; 0.75,0.6; 0.875,0.7335; 1,1">
                                          <p:stCondLst>
                                            <p:cond delay="1324"/>
                                          </p:stCondLst>
                                        </p:cTn>
                                        <p:tgtEl>
                                          <p:spTgt spid="1040"/>
                                        </p:tgtEl>
                                        <p:attrNameLst>
                                          <p:attrName>ppt_y</p:attrName>
                                        </p:attrNameLst>
                                      </p:cBhvr>
                                      <p:tavLst>
                                        <p:tav tm="0" fmla="#ppt_y-sin(pi*$)/27">
                                          <p:val>
                                            <p:fltVal val="0"/>
                                          </p:val>
                                        </p:tav>
                                        <p:tav tm="100000">
                                          <p:val>
                                            <p:fltVal val="1"/>
                                          </p:val>
                                        </p:tav>
                                      </p:tavLst>
                                    </p:anim>
                                    <p:anim calcmode="lin" valueType="num">
                                      <p:cBhvr>
                                        <p:cTn id="50" dur="164" tmFilter="0, 0; 0.125,0.2665; 0.25,0.4; 0.375,0.465; 0.5,0.5;  0.625,0.535; 0.75,0.6; 0.875,0.7335; 1,1">
                                          <p:stCondLst>
                                            <p:cond delay="1656"/>
                                          </p:stCondLst>
                                        </p:cTn>
                                        <p:tgtEl>
                                          <p:spTgt spid="1040"/>
                                        </p:tgtEl>
                                        <p:attrNameLst>
                                          <p:attrName>ppt_y</p:attrName>
                                        </p:attrNameLst>
                                      </p:cBhvr>
                                      <p:tavLst>
                                        <p:tav tm="0" fmla="#ppt_y-sin(pi*$)/81">
                                          <p:val>
                                            <p:fltVal val="0"/>
                                          </p:val>
                                        </p:tav>
                                        <p:tav tm="100000">
                                          <p:val>
                                            <p:fltVal val="1"/>
                                          </p:val>
                                        </p:tav>
                                      </p:tavLst>
                                    </p:anim>
                                    <p:animScale>
                                      <p:cBhvr>
                                        <p:cTn id="51" dur="26">
                                          <p:stCondLst>
                                            <p:cond delay="650"/>
                                          </p:stCondLst>
                                        </p:cTn>
                                        <p:tgtEl>
                                          <p:spTgt spid="1040"/>
                                        </p:tgtEl>
                                      </p:cBhvr>
                                      <p:to x="100000" y="60000"/>
                                    </p:animScale>
                                    <p:animScale>
                                      <p:cBhvr>
                                        <p:cTn id="52" dur="166" decel="50000">
                                          <p:stCondLst>
                                            <p:cond delay="676"/>
                                          </p:stCondLst>
                                        </p:cTn>
                                        <p:tgtEl>
                                          <p:spTgt spid="1040"/>
                                        </p:tgtEl>
                                      </p:cBhvr>
                                      <p:to x="100000" y="100000"/>
                                    </p:animScale>
                                    <p:animScale>
                                      <p:cBhvr>
                                        <p:cTn id="53" dur="26">
                                          <p:stCondLst>
                                            <p:cond delay="1312"/>
                                          </p:stCondLst>
                                        </p:cTn>
                                        <p:tgtEl>
                                          <p:spTgt spid="1040"/>
                                        </p:tgtEl>
                                      </p:cBhvr>
                                      <p:to x="100000" y="80000"/>
                                    </p:animScale>
                                    <p:animScale>
                                      <p:cBhvr>
                                        <p:cTn id="54" dur="166" decel="50000">
                                          <p:stCondLst>
                                            <p:cond delay="1338"/>
                                          </p:stCondLst>
                                        </p:cTn>
                                        <p:tgtEl>
                                          <p:spTgt spid="1040"/>
                                        </p:tgtEl>
                                      </p:cBhvr>
                                      <p:to x="100000" y="100000"/>
                                    </p:animScale>
                                    <p:animScale>
                                      <p:cBhvr>
                                        <p:cTn id="55" dur="26">
                                          <p:stCondLst>
                                            <p:cond delay="1642"/>
                                          </p:stCondLst>
                                        </p:cTn>
                                        <p:tgtEl>
                                          <p:spTgt spid="1040"/>
                                        </p:tgtEl>
                                      </p:cBhvr>
                                      <p:to x="100000" y="90000"/>
                                    </p:animScale>
                                    <p:animScale>
                                      <p:cBhvr>
                                        <p:cTn id="56" dur="166" decel="50000">
                                          <p:stCondLst>
                                            <p:cond delay="1668"/>
                                          </p:stCondLst>
                                        </p:cTn>
                                        <p:tgtEl>
                                          <p:spTgt spid="1040"/>
                                        </p:tgtEl>
                                      </p:cBhvr>
                                      <p:to x="100000" y="100000"/>
                                    </p:animScale>
                                    <p:animScale>
                                      <p:cBhvr>
                                        <p:cTn id="57" dur="26">
                                          <p:stCondLst>
                                            <p:cond delay="1808"/>
                                          </p:stCondLst>
                                        </p:cTn>
                                        <p:tgtEl>
                                          <p:spTgt spid="1040"/>
                                        </p:tgtEl>
                                      </p:cBhvr>
                                      <p:to x="100000" y="95000"/>
                                    </p:animScale>
                                    <p:animScale>
                                      <p:cBhvr>
                                        <p:cTn id="58" dur="166" decel="50000">
                                          <p:stCondLst>
                                            <p:cond delay="1834"/>
                                          </p:stCondLst>
                                        </p:cTn>
                                        <p:tgtEl>
                                          <p:spTgt spid="1040"/>
                                        </p:tgtEl>
                                      </p:cBhvr>
                                      <p:to x="100000" y="100000"/>
                                    </p:animScale>
                                  </p:childTnLst>
                                </p:cTn>
                              </p:par>
                            </p:childTnLst>
                          </p:cTn>
                        </p:par>
                      </p:childTnLst>
                    </p:cTn>
                  </p:par>
                  <p:par>
                    <p:cTn id="59" fill="hold">
                      <p:stCondLst>
                        <p:cond delay="indefinite"/>
                      </p:stCondLst>
                      <p:childTnLst>
                        <p:par>
                          <p:cTn id="60" fill="hold">
                            <p:stCondLst>
                              <p:cond delay="0"/>
                            </p:stCondLst>
                            <p:childTnLst>
                              <p:par>
                                <p:cTn id="61" presetID="26" presetClass="entr" presetSubtype="0" fill="hold" grpId="0" nodeType="click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wipe(down)">
                                      <p:cBhvr>
                                        <p:cTn id="63" dur="580">
                                          <p:stCondLst>
                                            <p:cond delay="0"/>
                                          </p:stCondLst>
                                        </p:cTn>
                                        <p:tgtEl>
                                          <p:spTgt spid="9"/>
                                        </p:tgtEl>
                                      </p:cBhvr>
                                    </p:animEffect>
                                    <p:anim calcmode="lin" valueType="num">
                                      <p:cBhvr>
                                        <p:cTn id="64"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5"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66"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67"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68"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69" dur="26">
                                          <p:stCondLst>
                                            <p:cond delay="650"/>
                                          </p:stCondLst>
                                        </p:cTn>
                                        <p:tgtEl>
                                          <p:spTgt spid="9"/>
                                        </p:tgtEl>
                                      </p:cBhvr>
                                      <p:to x="100000" y="60000"/>
                                    </p:animScale>
                                    <p:animScale>
                                      <p:cBhvr>
                                        <p:cTn id="70" dur="166" decel="50000">
                                          <p:stCondLst>
                                            <p:cond delay="676"/>
                                          </p:stCondLst>
                                        </p:cTn>
                                        <p:tgtEl>
                                          <p:spTgt spid="9"/>
                                        </p:tgtEl>
                                      </p:cBhvr>
                                      <p:to x="100000" y="100000"/>
                                    </p:animScale>
                                    <p:animScale>
                                      <p:cBhvr>
                                        <p:cTn id="71" dur="26">
                                          <p:stCondLst>
                                            <p:cond delay="1312"/>
                                          </p:stCondLst>
                                        </p:cTn>
                                        <p:tgtEl>
                                          <p:spTgt spid="9"/>
                                        </p:tgtEl>
                                      </p:cBhvr>
                                      <p:to x="100000" y="80000"/>
                                    </p:animScale>
                                    <p:animScale>
                                      <p:cBhvr>
                                        <p:cTn id="72" dur="166" decel="50000">
                                          <p:stCondLst>
                                            <p:cond delay="1338"/>
                                          </p:stCondLst>
                                        </p:cTn>
                                        <p:tgtEl>
                                          <p:spTgt spid="9"/>
                                        </p:tgtEl>
                                      </p:cBhvr>
                                      <p:to x="100000" y="100000"/>
                                    </p:animScale>
                                    <p:animScale>
                                      <p:cBhvr>
                                        <p:cTn id="73" dur="26">
                                          <p:stCondLst>
                                            <p:cond delay="1642"/>
                                          </p:stCondLst>
                                        </p:cTn>
                                        <p:tgtEl>
                                          <p:spTgt spid="9"/>
                                        </p:tgtEl>
                                      </p:cBhvr>
                                      <p:to x="100000" y="90000"/>
                                    </p:animScale>
                                    <p:animScale>
                                      <p:cBhvr>
                                        <p:cTn id="74" dur="166" decel="50000">
                                          <p:stCondLst>
                                            <p:cond delay="1668"/>
                                          </p:stCondLst>
                                        </p:cTn>
                                        <p:tgtEl>
                                          <p:spTgt spid="9"/>
                                        </p:tgtEl>
                                      </p:cBhvr>
                                      <p:to x="100000" y="100000"/>
                                    </p:animScale>
                                    <p:animScale>
                                      <p:cBhvr>
                                        <p:cTn id="75" dur="26">
                                          <p:stCondLst>
                                            <p:cond delay="1808"/>
                                          </p:stCondLst>
                                        </p:cTn>
                                        <p:tgtEl>
                                          <p:spTgt spid="9"/>
                                        </p:tgtEl>
                                      </p:cBhvr>
                                      <p:to x="100000" y="95000"/>
                                    </p:animScale>
                                    <p:animScale>
                                      <p:cBhvr>
                                        <p:cTn id="76"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906888" cy="3096344"/>
          </a:xfrm>
        </p:spPr>
        <p:txBody>
          <a:bodyPr>
            <a:normAutofit fontScale="92500" lnSpcReduction="10000"/>
          </a:bodyPr>
          <a:lstStyle/>
          <a:p>
            <a:pPr marL="0" indent="0" algn="ctr">
              <a:buNone/>
            </a:pPr>
            <a:r>
              <a:rPr lang="es-CO" dirty="0" smtClean="0"/>
              <a:t>El </a:t>
            </a:r>
            <a:r>
              <a:rPr lang="es-CO" dirty="0"/>
              <a:t>color escarlata también puede considerarse como el distintivo del </a:t>
            </a:r>
            <a:r>
              <a:rPr lang="es-CO" dirty="0" smtClean="0"/>
              <a:t>pecado con que esta vestido el Israel apóstata, lea </a:t>
            </a:r>
            <a:r>
              <a:rPr lang="es-CO" sz="3300" dirty="0" smtClean="0">
                <a:solidFill>
                  <a:srgbClr val="FF0000"/>
                </a:solidFill>
              </a:rPr>
              <a:t>(Isaías 1:18)</a:t>
            </a:r>
            <a:r>
              <a:rPr lang="es-CO" dirty="0" smtClean="0"/>
              <a:t>, y </a:t>
            </a:r>
            <a:r>
              <a:rPr lang="es-CO" dirty="0"/>
              <a:t>también el de una prostituta </a:t>
            </a:r>
            <a:r>
              <a:rPr lang="es-CO" dirty="0" smtClean="0"/>
              <a:t>como el que usaba esta de </a:t>
            </a:r>
            <a:r>
              <a:rPr lang="es-CO" dirty="0" smtClean="0">
                <a:solidFill>
                  <a:srgbClr val="FF0000"/>
                </a:solidFill>
              </a:rPr>
              <a:t>(Apoc.17:3). </a:t>
            </a:r>
            <a:endParaRPr lang="es-CO" dirty="0">
              <a:solidFill>
                <a:srgbClr val="FF0000"/>
              </a:solidFill>
            </a:endParaRPr>
          </a:p>
        </p:txBody>
      </p:sp>
      <p:sp>
        <p:nvSpPr>
          <p:cNvPr id="2" name="1 Rectángulo"/>
          <p:cNvSpPr/>
          <p:nvPr/>
        </p:nvSpPr>
        <p:spPr>
          <a:xfrm>
            <a:off x="3476992" y="3933056"/>
            <a:ext cx="5463877" cy="2554545"/>
          </a:xfrm>
          <a:prstGeom prst="rect">
            <a:avLst/>
          </a:prstGeom>
        </p:spPr>
        <p:txBody>
          <a:bodyPr wrap="square">
            <a:spAutoFit/>
          </a:bodyPr>
          <a:lstStyle/>
          <a:p>
            <a:pPr algn="ctr"/>
            <a:r>
              <a:rPr lang="es-CO" dirty="0"/>
              <a:t> </a:t>
            </a:r>
            <a:r>
              <a:rPr lang="es-CO" sz="3200" dirty="0"/>
              <a:t>Esta prostituta u organización religiosa apóstata, descrita en todo su carácter seductor, está vestida con ostentación y adorno </a:t>
            </a:r>
            <a:r>
              <a:rPr lang="es-CO" sz="3200" dirty="0" smtClean="0"/>
              <a:t>excesivo.  </a:t>
            </a:r>
            <a:endParaRPr lang="es-CO" sz="3200" dirty="0"/>
          </a:p>
        </p:txBody>
      </p:sp>
      <p:pic>
        <p:nvPicPr>
          <p:cNvPr id="4" name="Picture 2" descr="http://t1.gstatic.com/images?q=tbn:ANd9GcRGeaPqQMqgCGz68pmSTbPl5SM4kyt-7dHtJ6R0TklToEKeEFGg2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116632"/>
            <a:ext cx="3591669" cy="3410664"/>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2" descr="data:image/jpeg;base64,/9j/4AAQSkZJRgABAQAAAQABAAD/2wCEAAkGBhQSERUUExQVFRUVFRQXFRgUFBUWFBQVFRQVFBUVFBQYHCYeGBkjGhQVHy8gJCcpLCwsFR4xNTAqNSYsLCkBCQoKDgwOGg8PGiwkHyQsLCwsLCwpLCwqLCwpLCwsKSksLCwsKSwsLCksKSwsKSwsKSwsKSksLCwsLCksLCwpLP/AABEIAPMA0AMBIgACEQEDEQH/xAAcAAACAgMBAQAAAAAAAAAAAAAEBQMGAQIHAAj/xABCEAABAwMCAwUGAgcHAwUAAAABAAIRAwQhEjEFBkEiUWFxgQcTMpGhsSPRQlJyksHh8BQzQ2KCovEVNNJTVJOywv/EABoBAAIDAQEAAAAAAAAAAAAAAAMEAQIFAAb/xAArEQACAgEEAgIBAwQDAAAAAAAAAQIRAwQSITEiQRNRMgUjcWGRobEGFDP/2gAMAwEAAhEDEQA/AOR6P671ronG6xrXmPK4hjGwpxsVLcNhQ2VVEXWUu+xiCuJi1rStbl8qWwojqtb1gGyqkt1hGvEAc1C6s5Rj9kLUyjIXkifh+6Y3swEFwodpM+IDshLTf7g1jX7ZXrpD6kxvbQxKWEpuLTQnLszqXpWFhXog3leWhCyCoIZNoXtK8x8rJK4g1U9GooFLTYoZKQS2lqytNJBRFsvVwJQU2HSTBXOWXVMQpfdyEJcKy7KtA7zlarKwigwoU8LUnO5TMMQl3bwZClEMnsCjHmUHw49EXWICXl2MwfBPQOELcOKMtHSh70IMZedB5LxsBecIV5RT9kK/dMoUYdwg9pMbt3wpdwdkuTO8bGnzSebiY7hX7bJuIWv4R8lToz6q3397LNLZJOABkycBE8N5ep2o11nMNXuJGlnh4u+yjDk+KDcuQ0dI9TlUY8L230Vqx5ZuKsaaZAPV2B9U2dyG8DNWnPcJKeVONUz/AIjf3vstKV8wnDmn/UEGWrzPqNHocP6JokvOab/lFYuuUazMth48Dn5JPVpFpggg9xELpTHTlC8S4UyuIdh36L4yPA94XYte06yIFrP+PQa3aZ8/RzxZDkRxCwfReWPEEfIjoR4IVayaatHjpwlCTjJU0bhyJolDUyjWMXS6ISs3YSFjWVIGr0SYQQpGyooK4RBpwVms3CsuyH0LoWCtitCEUEPwcY/moqwkIikyN0PVZlccRWlOHQp7xuy3sRqdCYX1pAB3QMk0nQfHG1YNYFQcSKmps7lpUpzuENJJ2Xk24UA06JjqhXsyU+92AEkqnJRouwclQdwYdopvcMktlLeCblHcTqQW+CSyq8lDmNpY7Ys4lfGm/sfGDgjp4+aT1hUJ7U+sq++z3ltly99xWyAdLR0JwZKv1TgdAu/u292ytLURxPbV0dj088yu6X0cLteD1H4a0n0Kb23Jdw5oIZnuk5Xa7WwpM+Fg+SLZSYDO3ohy1rf4oPDQJds4/ccsVLWj7ypUe2R2QDifGUpsuZKo+IB7RicAn1XWPaONVk4YgRGMrhFepn+HRGxRhli9yInq9RpZL45tf6LZxmrSubcuafxKQmD8Wmc+YyFUQpLeqRPi0jzkRlYpiUzhgsScfQpq9V/2ZqcklKua6MUxlMqOyCZAKIN0Ngpl2JwdEr60LekJyl7u0UdbMwoa4LQlbJfcKOsMIpr8HyQlc4Q0Fl0LXbrCw/daphdCxYXVMrIGrERlR6+g6Ipr3O7p+S5ndm1jb9vCZXtPsqDhbYOd0bf/AESmZeSY1ifi0A0beMoS4dumdGqlt9181VLkJL8DSrU7KSfzTlx7KVPCYgqAz9DLgjd0TxR+fuhuCnCKvXAuE+H3Sk//AGGlziou3s6t9NnOxNWoQPAGB9lZxdNjOCqHw0tFmxzjU0AvbNOd9U9B3EIngofUe0UzU0nU78TIz3dQUpkipNyY7gk0kkX23qNIRAZOy5xf1K1GpJdU0AmdGQ2R3eCc8P5oDvge53m132IwhfHxaDrLzTQZzlbPfQIaOhwuIvsXF5Edeq75QraxJOoHeQkreUGvrl8NDZmI32R9LqPjtMW1WneVpo5o/ku4bbmuWjQBJkgO094b3JCRC7RzJdsNncS3S+lTe3JmdXZAHzC4s5sLQ02R5LbM7V4FhqK9jrljgDrp8dOpV8t/Zmw9fPCH9n9amymNRAJHVdCpXlNsdoQUhqdRk3tIe02mx7E2Ue99lQ0yw9Fz684c+jUcx24K+h6N2xw7JB+S497RqBZWLoidvFW0uonv2yfYHVaeChcUVQVsePVaPflYaw/NYqNWkILlA1en1UCJqVRCGREUaovdlwQgZCxdWGnb6K13FrAwlT6TicoCyWW2iizt3boniFLsIhog+P2W17UBZgIeR20GxqkxA8wga9aSmTmZ70I+2z6qL5os+jSs3snyS7QSnValDT4hL2Uo38t0WFgptWMOE24DZKi4qe1P9YypbV4biclY4h06ggoWx/LdBlLwqy7ez9oqWRZMaalSTAMDEYPhCtPCeHNbkQJ06dpiO0YG0n7qkclOLKFRo3c5rvIFhH8E2u7GoSPcvcCDDsjA3kDok8sfNmriajBWiwcQtWPeGvZp1yGux8QzB9FrbcMFJ2dJHQgQldnwx4Evque4Oka8wfTZP6V1rbB3GPVLzW3gOnGRpcXLTgCPLvXrNxneEKaEO9Fs6vHogV7L8dCP2jBrbP3LCBUqvaMkS4NOtzp650j1XIn2Z1aXAg90FNebOJF15UMnSDDcmABvE+Kl4ddNqENfnEh0QQR4r0enxbcSrvsx8yjmn3z0WCx5Zd7qmQOivDuVg+1a0ntR3pXwmu33AAIlo+qfcFunuaAXBYudy3tNGjjxbFRry1y0acSdki9q3CC+mzSJIOfJXxjoakfGL5jZNSNPil3l2yTXZPx77T6OW8R5TdRtmVSd4lVm4Vv5v5tbWAo0f7sHJ6GO4KpVGytrBKbVzMnURxxe3GAVGKItRZE7qVlAQmt1CdWdUuqhjCX1CY3+ScXNMacgeYSyozGAloPgI+BfWb2vD+KguHQ2AiLmmVDQ4TWrksosc5wGY2A7yVZkx54FLCdS2rUi0T3K70fZg51LV73RVI2LQRtsc4VWq8pVxqBBlpgwcDyPVRjnjbuy04z21RXbp7xmT696hALuhJkKyM5RrPHaBjzwm3BeStJl/oPzRHmhFcFY6bJLtFVp2bg2SI81JY0tboO0gmOgG6tvM/BoYNAJ8AEktLT3LHTBc4wYzAHT5ouB/LykGhp5fJtZJwHiHbrN6uALY8JH2cja9Ckx2lwrAmC9zXntHqfmqw2u6lV1N36d0dZVmocxNqsEgausjqOnzS2qxPfuQ/CfFMcWTOz+BUq4H+KdQ8oiUbY8ScQQ4aXzH/CW2vMTAJ0EOAg4KgqcUe4hwZJ+Ueay5p3TGItVZaKt3DMZJSytWPu6jnfBTYXvPjsxni5ziAB4FMOWOD1rx3w6GN+J3Qd4b3uS32ucXp0vd8PtmgNYW1K0HJf/AIbXO6x8RnvCZ02lcpXLoXyahblCPLOT8SJe8dSQfmTKbcMsvdtz8R38PBYoWYbk5cfp4Ilq9FGKIwYVGbkw+1uS10dDgq4cGpSJBI9VRwmtjxZ7W6Q6Cs39Q0byx3Q7X+TSsvR4tpEblVnnl7haOfGSnPBbUPGomSVYeM8Bpi0dUrwGAT/U+i83p8M5ZuV12L6jLGEH9s+daLZg7KVxRnEy2XFogSY8B0SKpWJXo0t3Rh5Fs7N6uCpW1Oygi5bCpiETaLWdsuH4S2o7CKr1CBgIV7u8pekugz8grhHC/fPawxkif+eivZpW9s1rbdsF3xE/mfEFVTl97QXGYxH80xdciT7x3Z/W6GPsksuWalS6HcGGNb2E293pfoc6AZc2euYPqCpa7w/W1sSCAYjcic5Su4vqWnVBcQezqIDXAYJkjHkd1jlq4Z2mtLoc7Adl2dpcJaTO0Qux4+eQmTN48CzmDijranhkuJgTkD0VetOa65OS0eTIx810njnB/fsEAZyNj0XM+NcHfRLpaR3GMH1WxiwwS6B4tS5OmRX/AB6o8kBx9DEpfTuAWjv38TJ3Q9SRtuo6cOqgdwI+QTS46CqTTs0uX522TrkW6oMrubXDPd1KZEv2DmnU2T06j5JDWcWnPz6eqir03Edkb9Rt4FVlygOaN2/Z2Cly3aVrg0qdQteG6y1jpGmYkap+QTmx5Mt2VRTc5z3lheGF27Wua1x7IEgFzRnvXNuROZqVo9rrj3j/AHYeWaT29dQQ8OJIlhjboYKY8/e0h9y5htC6mGU8/o1dTyNbSQSC3sU9vFB+GP0LbM64s6XzPztQ4fS0MDTViGUmRDR3vIw1cJvrs1Kj6ryC+o4uee8n+A6IRrXuy4zO8mf+VMyhCYhBJD2nwLGr9mWSVM2moHXjG9Z8G5Kgv757QyG6dYkTvEwDHoiOSXA1vjFW2F3d0KYzv0HUlbW9XtQd4nyS19CXAnffPejrUZc7vJAXI6GWUpf0HXDeO1KJlp26HIR3OfPFa6oMY4AMbuG9TiJ+RVcUja4Ah3wv7JH8UPJjTVpchJ445O/QmqmSO5CXnDZy31RlekWOjpuJ7uiyHpD8WKTgp8SEJokYK0hWCtbteO4pRc0tJV4yszc+B4jsFZgiEPUoziMj5LW94i2mRqJJPwtaJc70V65Z5CNQMrXJImHNojEdR7w7k+CpGG7sokqtle4fyzWFu+uQA0bAmC/I2/rolb7GrVY8U6b3gYMAkNnfP9bK/wDOvFNNSnRbhulxIHeIAx4KPlq5FO3qwCHPJLY3dOIHSYlJ5IpZKG8c3HEUipRPug19MioCANJJDhEEEeA+mEbyzYuaXgAzOMGR1aYBmA4bq2cdsKFanSNBoLg5ri6Y0UwRqc9x7tpyj+PcLoMZLQGVcFjiSJ7TRBdscdCrqNc+hdzvgxw3tNE9Ond4Ks89cO7Di0SImOs+CsdhIJMAaskDafBYvgH4IWhB8IAntlZwv+xPJPZOMnEQguG0Dqc4j/kn8l1ni3DwwOMATMmYKpd1bsABbmZJ/wDqCERS5NHHl+SSK/d2uoKGnS0D+HROGU8bbrWq4RlqL2Ozxxm7EVa8H6keKzRqA/C1zj3AY9Smwaw/ordzQBiB6LqBbHF9il9V4Gwb9Sl9b3jyGkkz9E1q0clSWlp+kpqznBz4bB7Xh4aIAz5dUXxqlFeNwwNYP9LQPvKO4bb6qtNve9o/3BA3dTXUe4dXF3o4yPoQqPnJx6Rd40ltRBVGCeuwRFJkNAUbm9oeGfVSa0awkYrs8/AQ73S5o7sn12H0UtSohBUOoxuT9AusiUkEcQpAtPeMjyO6VaxHknBfJyk14zQ71SmeKspmtVJGWV8whr1s9oZWhfE+aIY3sx3paqFZS+ROLOwezXggu719dwmnRgCdnO3A8v0l2VUb2N2mjhrSd31HuJ786R9Ar0jS7M6bt0Uvn3ll1Ue/Y462MLQzoQTMjrMlc9tL6qaApuB106mlrgSNLgYkgZOei7PxSkXFvc2XOH2+qpPH+H29r+JUpF7jUL+wTFRpOp2ruIncJLVLxVdhMU+afQlPDqtajWqEtBotJcQMPBB1aRBg/swqdxTmm9e9tFlwXMEFrXMbrEx2SeoXReL8fpN0G2BLTOtj2wzS5mQD4hVzjPCmurW1xTFRrX6Qw9l1Oe5xHwu6QUOLpqNFnTTZduCue2mwVDLtI1HbO6KuqTtWobd3WVBSOBM7I03MMkfVaMOhVvkqnM1PWwtg/kqNcuDZa0Yw2f2V0LjjS4Ocwj4TjqqHb8HqOdpYNXXwaJ3cTsiIb00ldsEtmTutbm36mEdeUTR7LhB7wQWnp2SDlRWVp73WXPbTayJc4E9pxhrYG+xPor74rlmhGVip4hQkJxxLhDqIBcWkEkdl0xiftlKalVWhJTVoL2iEs1GPmitEBaUB9VO9yIuyY8Mn4Zh5d+oyo71DHAfUhK6AAk/1hNqI/CrHvY1g/wBdQA/RqU3GwHfn80GMk8jaIk+TDKeJWr3KUmAEHVqyUUndSNar4H28VtQZpGcuO/cJ6LWgyTPyRnu5KnsrGDbsiG6tXA+VXXdIubTB0mCScyq3pyp6vMte0Z+C6A50u3yYxsldZCU8VR7QbI6gMuIeyivqlrf69EM72bXXd90A72pXv6w/3fmtW+1G7HUf7lkbdT9L+4g8+P6O2exu818PDf1ajx9f5q9l0LlvsTvItdJ/XcfmR+Sv3Md1Up0HmmJdpMTgCRuT0C05LyMyT8mCVeKPNJ9Wi+m+H7O2axphw1Dd3cqrzFe1K+ivRECmMCQQSd8dVS7vmi/YDRNq1tUQS4O7LgIcxwaMHr5yhOE833zGPomg1zXzgnSWkndv5JDI5yk0w8VFKzbidK71OeWhjNzpbLW6j06BG8Ntbqixoc1zqVQyNIOmZw4N21fmU94XXvqlLs06VN1NrnE1HjS9sfAW6e0gaPO9elbGm+10tdJBp1BAdM6mB2yopSXpUQ4qX8lnpX7XUWkEB+z6eZByCWnq3w3Eo2jWGmOn2XLBziX3E6iA4AEOY0doeLevjGcKyHjD9E7/AJ9E/BtoG4P0WG4t6cl3U+OyqtS5LqlWjSLpqhgGfiLXanAnbYIa95he1kQSXGB0x1g+CdcmWdPU91cTVawuaCYIwJMHBGURypFoRa5Fl9y86hbt960hxqEwR8A0nBPSZCBZTLm29HpWql7p6sadDfs8ro/Er1lw0ZYWvAENhznQImOndJPRVl/Kj21DUYcCmWU2veCWy4ydUQMOdgJWWe1Q9p1Jrkq/MFSW0hIyatTykhjc9cNKRspSZmY2Tbm6g+nUYCwta2lTYCR2ZAJdDusFxCV8N4a+rr0AdhuoyYneA3vd2XY8E1p5JYk7HKNi8KPWoPeDp/Wy0FXqnP6lrGvvotz/AJqrR6MYT/8AsJfrkk9NlNfV9NCkPGq75kNb9QR6IGi6AEHFymCm+UeuasBAMqaitb2vJhbWZIcO4InYH5NzGFHCIAQ76owUQag6EIljmOSSoyENxinNF3hB+qIDgs3FOabh/lKrP8WXnHdFop5XmU/BeK2cYSB5+Kps657KeLQxoHfB795XXuJ8aAbpYNTnCDPwiRmV888h8UFG5Y1xhtQgevRdf/6lTYMu1E5x9kWrYCTp2VXj9oaJaS4yZjwbOrT5fZJWcRZqOqXEgR2iCwz/ALh4Kycd5lp0oqVKLqlMOzAGoAxkTgrVvHeGXLQ+m1oIzBYWkd4JiCVm6mHlY5hnxRaeRK7KtvVlrS0d4mcdQcjyVL5kvdIfTLA0A5bEjpBGrbyVx4LzDRpsLW6WggZ2HcJPQqhc88+0n1hSLIb+k6B9CN1WL3KkjmqbbEcU6oyGhzRIIEbd8eaY8Pr50SO0IE9/SMpLSLdTiwy3Hy3UYvXNeCDsZET9Y6J7HHggsFncO96AdmnIgE+MKyW1xqaezBd8UyDHcqzSrCoBUaZnfIJHpqJTyxuZ6pLUydjWnihpwpoY4ANEfVWNkEdyrlOsAQnNG8a4DPySaX2PE1xbNc0hzQ4HoRIKH4HyjbirinpBJdAJALg0tEj9lzseKndetai+CcQY6s0A5z9kXH+SQPK38boR8a9jNsabjQdUY8Dsgu1NJGwOJz4LkNxw803Oa7BaSCCNiMFfUq417YOXxRrMuGCG1pa7uD2jV9Wj6LdhL0xHSZrltmc8v2GoGAbNaGmevbe4/VwKjdZmMEfVbNqKVtRMKMUarxwYq/6K7VJcPqh7lj2GIx4J+XLQtndc4fQGWkjXiV8VH9zvqsi6cOh+RTera9QVoyVRwoXeGSfYrHEj4pjw/iRPZd1kLd7R3A+YC0ZvgAeihrgtBTi+xCBn1P3Uj2A7rLokjxKw49EkJJKNhVJ5DtQ6EEK32vtAcxoDqYcR11GT6FUllXuXnvJTIq0mXi69pAqMLDbgh2Dqfj5ALfkYD3ryWwx24ElrZKF5C5H/ALc466jWBrQQCP7wz8Orouv2PJjWMe23AYW40POoU3Eb03jMnO6DkcZJx9hcTUOxNxSmxljXax9OXFuHOHa05gA/UfdcV/sYkkwfTr3LsZ5bqOZUtXtAqOqNdsNUgOM6uoz3qq8wezi4tgXlhLPASR5xKW0y28MvJplbtbghkAQIUL3GfSB8x/NeOMIZlXTk/rfYEfxTzfBHBYuDvlsaxIkxqzj1Tc8Va0TqaT10OH1achUd1UbiBv3z81kuzMsz4RP0ScsNvkuptdFmqc7gYDDHfOUytebWNz28YPZMCc7qnNpnALWjIg6d58e7ClfJedLGv7RgQSXRicHwUPTwLrPMvo5rpvaYkmNuv1Tb2bVXV7nWMNpzIdudQ6RuuXNc8GHUe1vh5BHkJyurexhv96dBYcSCZz3nxUwwwTsHkzzaOpgKs+0PgpubCsxol7QKjP2qfaA9QCPVWdaVBIITCFYy2vcfJvvv6/mvC4TXnfgn9mva1MCG6tbP2X5H8R6JGAmkzXjkbVhbLlTNrBLo8V73hVtwX52NHulDgwgjWPese+J6qN5DzE9WqtaLsE+BUQcp7cZCqVUrZX3VDJx1WpceqIucPcPE/dDuclaMufDqyemdlPSpSfJC0wjLSuAMoxRlz5X52/s/4ZAjvIOkeRblXnl/mpgqF4rDUTkB2D6OK5DQq6nCP6hGCnMyPmgS0+57rGccN0T6Cun6qZuAaZOM6hqHXBBgeSR8U5ydUpOp62t1Agk6RIjaZwuG3ghwA+g++VihRGrZQ8H0wbjXAdxNvaIBBj9UyPmllUHAI6T8/wDhH1IAwh7p/a9APoipUqKkdJskN7yAPMlT8We1wa5ogdtvhDS3SfUElRupluW5xg/q98dyzbNLmwRLZBmYjEKr7sIlwMeFO7DCckFwA7gBI+5RDTpYXDdxIJ6gAZ+4UVqxoDYMj8T1ADR8pRVGkHhjZiWkyeuSBHyVG+TmivCm41Q0fpGJMxHUk9IGV2n2MhjTVDNUFoI1EdDpcfmudvsmNk5kNMTiCcSB6q3eyy+FJz2jBDXZJnHZPpBCm7doFNcHaZWCkFPj5G+fJH0ON03bmFagLOZe23gM+7uGj4SWPP8AlcZafQz81yEu8F9Mc5WtO5tX0pB1NIHnHZ+sFfNVemWkg7gkHzGD9RPqjx6HdPO40zRwWqwVqrDDZsVhqwtgFxBkdVLQfBnuUelS0x/BQwkH7E16z8R3modC3un/AIjvNYNTEpd9mdOtzsyHre2bLlAwqahVgzMK6ZRlg4ewCYGwRYeIS6wuewT3kIkOlERoYV4EddwLu7Ch1wTAUr3NaTO6XMvSSfPCgWmrkGsdOO8j7qG4qjU6O8/IYWbV/wCI3zn5An+CEJn1n7lDXZLjSDuGP7f7Qc3fEubA+q3uHidIOGAN83D4j6n6ISkF5h0k/T0UKJCl6HdEgUojOg+hc+R9GjCKdThwHQMaPpP8UK8yIGc0WYHcwlYvLj8R47nER5dkfZDhyyWNG1CWOaIMAOyJ2In77Jbd8ZfQdppEsMDU5pzJ6IenxQ0zj0SyvVl0k5P3RNnkVZauH8+XjWj8Rr/22ifmIKNt/as4f3tHzLH/AMD+apVnXxB6LavQ1Zbv3d6K0n0WWFTVo6Tb+0y3eIL3sJ/XbgeoVJ5pLDWL6bgWv7Yg7EmCPD+arVYbha2D4JHeo6BwW2dBzSskrQvWyINm4Wy0a5balxJsHKSmcqKVuxQy6Et1l7vMqFSVj2j5n7qJLPsy5cs6ZxPk2zp03PcKjAzLjJO+Bhc8uS3W7RJbJ0k7kdCu88f4S+7t6tCnp11AA2SAJ1AySqJW9hHEhs2k7yqBZ/6bknkg3OVjerSi0qKlYGKXmUVTrQFbGex3iIYB7pnjDwsn2Q8Rj+6B/wBbVspoLDJFRSbKDcVtzPUr1vThuoq1XPsg4oB/25Pk5p/ihh7NeIs+K2qemfsVVVYu5JyE1u/tOPdTef8AbCgY4HCdjk+9aKk21US2B2DOXCfogqXLdyDm3rf/ABu/JUX5NlpSTVGlIT1WazBPj/QUlbglduTSqfuun7KE2lQQdD5BB+B35LmDTQ7ou/GptMAe+c4+TQwfYOSn3hMuMyST88oi3r1pJLDJJ3ZkTuRPeiXtO+gz4tKpjg42X3IC91q3Q1zaDxEfJNKoBaTEH1S2pJidkXkq2DUsb9VKysQta7RO+ywW+Sskw2N8EtWmyoM4Pf8AmgalkWmQcBEa1uBg9VeizSn6IquQsNwpGnoei8YUHUYatwVECtlxPXZKCvNco14HB9VBaxTV3PmVHqWZyVoljNkfUfDLFjnU5E5PU9NuqvLBAXl5I6bhuguV3RsvLy8nRcwVkBYXlxxtCxpXl5SSjV1IHoPkFqbZn6rf3Qsry440/sbP1G/uhYfZUyMsYf8ASF5eXNkkH/RKB/waf7jfyWjuW7Y4NCl+438l5eVbOA63JtkZm2pfuhA3HI9jH/bUvkvLyvYWL4AH8hWM/wDbU/8Ad+aErch2P/t2fN35rK8rJsvFuxXd8i2Un8Bv7z//ACS53Jdn/wCiP3n/APkvLyOWZipyZZj/AAG/vP8AzS275UtQcUhv+s/815eXHIAfy7QE/hj9535pdecHpAHsdD+k781leXB0Vqrw6mP0fqfzS+tbNGw+pXl5D9mfI//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www.laicismo.org/data/imgs/imagen_253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198" y="3493026"/>
            <a:ext cx="3156794" cy="224023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056" y="5745371"/>
            <a:ext cx="3473936" cy="1015663"/>
          </a:xfrm>
          <a:prstGeom prst="rect">
            <a:avLst/>
          </a:prstGeom>
        </p:spPr>
        <p:txBody>
          <a:bodyPr wrap="square">
            <a:spAutoFit/>
          </a:bodyPr>
          <a:lstStyle/>
          <a:p>
            <a:pPr algn="ctr"/>
            <a:r>
              <a:rPr lang="es-CO" sz="2000" b="1" dirty="0">
                <a:solidFill>
                  <a:srgbClr val="FF0000"/>
                </a:solidFill>
              </a:rPr>
              <a:t>Es obvio que ninguna otra organización religiosa combina estos colores</a:t>
            </a:r>
          </a:p>
        </p:txBody>
      </p:sp>
    </p:spTree>
    <p:extLst>
      <p:ext uri="{BB962C8B-B14F-4D97-AF65-F5344CB8AC3E}">
        <p14:creationId xmlns:p14="http://schemas.microsoft.com/office/powerpoint/2010/main" val="2685066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80">
                                          <p:stCondLst>
                                            <p:cond delay="0"/>
                                          </p:stCondLst>
                                        </p:cTn>
                                        <p:tgtEl>
                                          <p:spTgt spid="4"/>
                                        </p:tgtEl>
                                      </p:cBhvr>
                                    </p:animEffect>
                                    <p:anim calcmode="lin" valueType="num">
                                      <p:cBhvr>
                                        <p:cTn id="1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8" dur="26">
                                          <p:stCondLst>
                                            <p:cond delay="650"/>
                                          </p:stCondLst>
                                        </p:cTn>
                                        <p:tgtEl>
                                          <p:spTgt spid="4"/>
                                        </p:tgtEl>
                                      </p:cBhvr>
                                      <p:to x="100000" y="60000"/>
                                    </p:animScale>
                                    <p:animScale>
                                      <p:cBhvr>
                                        <p:cTn id="19" dur="166" decel="50000">
                                          <p:stCondLst>
                                            <p:cond delay="676"/>
                                          </p:stCondLst>
                                        </p:cTn>
                                        <p:tgtEl>
                                          <p:spTgt spid="4"/>
                                        </p:tgtEl>
                                      </p:cBhvr>
                                      <p:to x="100000" y="100000"/>
                                    </p:animScale>
                                    <p:animScale>
                                      <p:cBhvr>
                                        <p:cTn id="20" dur="26">
                                          <p:stCondLst>
                                            <p:cond delay="1312"/>
                                          </p:stCondLst>
                                        </p:cTn>
                                        <p:tgtEl>
                                          <p:spTgt spid="4"/>
                                        </p:tgtEl>
                                      </p:cBhvr>
                                      <p:to x="100000" y="80000"/>
                                    </p:animScale>
                                    <p:animScale>
                                      <p:cBhvr>
                                        <p:cTn id="21" dur="166" decel="50000">
                                          <p:stCondLst>
                                            <p:cond delay="1338"/>
                                          </p:stCondLst>
                                        </p:cTn>
                                        <p:tgtEl>
                                          <p:spTgt spid="4"/>
                                        </p:tgtEl>
                                      </p:cBhvr>
                                      <p:to x="100000" y="100000"/>
                                    </p:animScale>
                                    <p:animScale>
                                      <p:cBhvr>
                                        <p:cTn id="22" dur="26">
                                          <p:stCondLst>
                                            <p:cond delay="1642"/>
                                          </p:stCondLst>
                                        </p:cTn>
                                        <p:tgtEl>
                                          <p:spTgt spid="4"/>
                                        </p:tgtEl>
                                      </p:cBhvr>
                                      <p:to x="100000" y="90000"/>
                                    </p:animScale>
                                    <p:animScale>
                                      <p:cBhvr>
                                        <p:cTn id="23" dur="166" decel="50000">
                                          <p:stCondLst>
                                            <p:cond delay="1668"/>
                                          </p:stCondLst>
                                        </p:cTn>
                                        <p:tgtEl>
                                          <p:spTgt spid="4"/>
                                        </p:tgtEl>
                                      </p:cBhvr>
                                      <p:to x="100000" y="100000"/>
                                    </p:animScale>
                                    <p:animScale>
                                      <p:cBhvr>
                                        <p:cTn id="24" dur="26">
                                          <p:stCondLst>
                                            <p:cond delay="1808"/>
                                          </p:stCondLst>
                                        </p:cTn>
                                        <p:tgtEl>
                                          <p:spTgt spid="4"/>
                                        </p:tgtEl>
                                      </p:cBhvr>
                                      <p:to x="100000" y="95000"/>
                                    </p:animScale>
                                    <p:animScale>
                                      <p:cBhvr>
                                        <p:cTn id="25" dur="166" decel="50000">
                                          <p:stCondLst>
                                            <p:cond delay="1834"/>
                                          </p:stCondLst>
                                        </p:cTn>
                                        <p:tgtEl>
                                          <p:spTgt spid="4"/>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nodeType="clickEffect">
                                  <p:stCondLst>
                                    <p:cond delay="0"/>
                                  </p:stCondLst>
                                  <p:childTnLst>
                                    <p:set>
                                      <p:cBhvr>
                                        <p:cTn id="29" dur="1" fill="hold">
                                          <p:stCondLst>
                                            <p:cond delay="0"/>
                                          </p:stCondLst>
                                        </p:cTn>
                                        <p:tgtEl>
                                          <p:spTgt spid="2052"/>
                                        </p:tgtEl>
                                        <p:attrNameLst>
                                          <p:attrName>style.visibility</p:attrName>
                                        </p:attrNameLst>
                                      </p:cBhvr>
                                      <p:to>
                                        <p:strVal val="visible"/>
                                      </p:to>
                                    </p:set>
                                    <p:animEffect transition="in" filter="wipe(down)">
                                      <p:cBhvr>
                                        <p:cTn id="30" dur="580">
                                          <p:stCondLst>
                                            <p:cond delay="0"/>
                                          </p:stCondLst>
                                        </p:cTn>
                                        <p:tgtEl>
                                          <p:spTgt spid="2052"/>
                                        </p:tgtEl>
                                      </p:cBhvr>
                                    </p:animEffect>
                                    <p:anim calcmode="lin" valueType="num">
                                      <p:cBhvr>
                                        <p:cTn id="31" dur="1822" tmFilter="0,0; 0.14,0.36; 0.43,0.73; 0.71,0.91; 1.0,1.0">
                                          <p:stCondLst>
                                            <p:cond delay="0"/>
                                          </p:stCondLst>
                                        </p:cTn>
                                        <p:tgtEl>
                                          <p:spTgt spid="2052"/>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2052"/>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2052"/>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2052"/>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2052"/>
                                        </p:tgtEl>
                                        <p:attrNameLst>
                                          <p:attrName>ppt_y</p:attrName>
                                        </p:attrNameLst>
                                      </p:cBhvr>
                                      <p:tavLst>
                                        <p:tav tm="0" fmla="#ppt_y-sin(pi*$)/81">
                                          <p:val>
                                            <p:fltVal val="0"/>
                                          </p:val>
                                        </p:tav>
                                        <p:tav tm="100000">
                                          <p:val>
                                            <p:fltVal val="1"/>
                                          </p:val>
                                        </p:tav>
                                      </p:tavLst>
                                    </p:anim>
                                    <p:animScale>
                                      <p:cBhvr>
                                        <p:cTn id="36" dur="26">
                                          <p:stCondLst>
                                            <p:cond delay="650"/>
                                          </p:stCondLst>
                                        </p:cTn>
                                        <p:tgtEl>
                                          <p:spTgt spid="2052"/>
                                        </p:tgtEl>
                                      </p:cBhvr>
                                      <p:to x="100000" y="60000"/>
                                    </p:animScale>
                                    <p:animScale>
                                      <p:cBhvr>
                                        <p:cTn id="37" dur="166" decel="50000">
                                          <p:stCondLst>
                                            <p:cond delay="676"/>
                                          </p:stCondLst>
                                        </p:cTn>
                                        <p:tgtEl>
                                          <p:spTgt spid="2052"/>
                                        </p:tgtEl>
                                      </p:cBhvr>
                                      <p:to x="100000" y="100000"/>
                                    </p:animScale>
                                    <p:animScale>
                                      <p:cBhvr>
                                        <p:cTn id="38" dur="26">
                                          <p:stCondLst>
                                            <p:cond delay="1312"/>
                                          </p:stCondLst>
                                        </p:cTn>
                                        <p:tgtEl>
                                          <p:spTgt spid="2052"/>
                                        </p:tgtEl>
                                      </p:cBhvr>
                                      <p:to x="100000" y="80000"/>
                                    </p:animScale>
                                    <p:animScale>
                                      <p:cBhvr>
                                        <p:cTn id="39" dur="166" decel="50000">
                                          <p:stCondLst>
                                            <p:cond delay="1338"/>
                                          </p:stCondLst>
                                        </p:cTn>
                                        <p:tgtEl>
                                          <p:spTgt spid="2052"/>
                                        </p:tgtEl>
                                      </p:cBhvr>
                                      <p:to x="100000" y="100000"/>
                                    </p:animScale>
                                    <p:animScale>
                                      <p:cBhvr>
                                        <p:cTn id="40" dur="26">
                                          <p:stCondLst>
                                            <p:cond delay="1642"/>
                                          </p:stCondLst>
                                        </p:cTn>
                                        <p:tgtEl>
                                          <p:spTgt spid="2052"/>
                                        </p:tgtEl>
                                      </p:cBhvr>
                                      <p:to x="100000" y="90000"/>
                                    </p:animScale>
                                    <p:animScale>
                                      <p:cBhvr>
                                        <p:cTn id="41" dur="166" decel="50000">
                                          <p:stCondLst>
                                            <p:cond delay="1668"/>
                                          </p:stCondLst>
                                        </p:cTn>
                                        <p:tgtEl>
                                          <p:spTgt spid="2052"/>
                                        </p:tgtEl>
                                      </p:cBhvr>
                                      <p:to x="100000" y="100000"/>
                                    </p:animScale>
                                    <p:animScale>
                                      <p:cBhvr>
                                        <p:cTn id="42" dur="26">
                                          <p:stCondLst>
                                            <p:cond delay="1808"/>
                                          </p:stCondLst>
                                        </p:cTn>
                                        <p:tgtEl>
                                          <p:spTgt spid="2052"/>
                                        </p:tgtEl>
                                      </p:cBhvr>
                                      <p:to x="100000" y="95000"/>
                                    </p:animScale>
                                    <p:animScale>
                                      <p:cBhvr>
                                        <p:cTn id="43" dur="166" decel="50000">
                                          <p:stCondLst>
                                            <p:cond delay="1834"/>
                                          </p:stCondLst>
                                        </p:cTn>
                                        <p:tgtEl>
                                          <p:spTgt spid="2052"/>
                                        </p:tgtEl>
                                      </p:cBhvr>
                                      <p:to x="100000" y="100000"/>
                                    </p:animScale>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6"/>
                                        </p:tgtEl>
                                        <p:attrNameLst>
                                          <p:attrName>style.visibility</p:attrName>
                                        </p:attrNameLst>
                                      </p:cBhvr>
                                      <p:to>
                                        <p:strVal val="visible"/>
                                      </p:to>
                                    </p:set>
                                    <p:anim calcmode="lin" valueType="num">
                                      <p:cBhvr>
                                        <p:cTn id="48" dur="500" fill="hold"/>
                                        <p:tgtEl>
                                          <p:spTgt spid="6"/>
                                        </p:tgtEl>
                                        <p:attrNameLst>
                                          <p:attrName>ppt_w</p:attrName>
                                        </p:attrNameLst>
                                      </p:cBhvr>
                                      <p:tavLst>
                                        <p:tav tm="0">
                                          <p:val>
                                            <p:fltVal val="0"/>
                                          </p:val>
                                        </p:tav>
                                        <p:tav tm="100000">
                                          <p:val>
                                            <p:strVal val="#ppt_w"/>
                                          </p:val>
                                        </p:tav>
                                      </p:tavLst>
                                    </p:anim>
                                    <p:anim calcmode="lin" valueType="num">
                                      <p:cBhvr>
                                        <p:cTn id="49" dur="500" fill="hold"/>
                                        <p:tgtEl>
                                          <p:spTgt spid="6"/>
                                        </p:tgtEl>
                                        <p:attrNameLst>
                                          <p:attrName>ppt_h</p:attrName>
                                        </p:attrNameLst>
                                      </p:cBhvr>
                                      <p:tavLst>
                                        <p:tav tm="0">
                                          <p:val>
                                            <p:fltVal val="0"/>
                                          </p:val>
                                        </p:tav>
                                        <p:tav tm="100000">
                                          <p:val>
                                            <p:strVal val="#ppt_h"/>
                                          </p:val>
                                        </p:tav>
                                      </p:tavLst>
                                    </p:anim>
                                    <p:animEffect transition="in" filter="fade">
                                      <p:cBhvr>
                                        <p:cTn id="5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843809" y="332656"/>
            <a:ext cx="3024335" cy="5793507"/>
          </a:xfrm>
        </p:spPr>
        <p:txBody>
          <a:bodyPr>
            <a:normAutofit/>
          </a:bodyPr>
          <a:lstStyle/>
          <a:p>
            <a:pPr marL="0" indent="0" algn="ctr">
              <a:buNone/>
            </a:pPr>
            <a:r>
              <a:rPr lang="es-CO" dirty="0"/>
              <a:t>Contrasta agudamente con la “novia” del Cordero, que Juan vio ataviada con lino fino, limpio y blanco </a:t>
            </a:r>
            <a:r>
              <a:rPr lang="es-CO" dirty="0" smtClean="0">
                <a:solidFill>
                  <a:srgbClr val="FF0000"/>
                </a:solidFill>
              </a:rPr>
              <a:t>(Apoc.19:7-8</a:t>
            </a:r>
            <a:r>
              <a:rPr lang="es-CO" dirty="0">
                <a:solidFill>
                  <a:srgbClr val="FF0000"/>
                </a:solidFill>
              </a:rPr>
              <a:t>; </a:t>
            </a:r>
            <a:r>
              <a:rPr lang="es-CO" dirty="0" smtClean="0">
                <a:solidFill>
                  <a:srgbClr val="FF0000"/>
                </a:solidFill>
              </a:rPr>
              <a:t>  </a:t>
            </a:r>
            <a:r>
              <a:rPr lang="es-CO" dirty="0">
                <a:solidFill>
                  <a:srgbClr val="FF0000"/>
                </a:solidFill>
              </a:rPr>
              <a:t>1T </a:t>
            </a:r>
            <a:r>
              <a:rPr lang="es-CO" dirty="0" smtClean="0">
                <a:solidFill>
                  <a:srgbClr val="FF0000"/>
                </a:solidFill>
              </a:rPr>
              <a:t>136).  </a:t>
            </a:r>
            <a:endParaRPr lang="es-CO" dirty="0">
              <a:solidFill>
                <a:srgbClr val="FF0000"/>
              </a:solidFill>
            </a:endParaRPr>
          </a:p>
        </p:txBody>
      </p:sp>
      <p:pic>
        <p:nvPicPr>
          <p:cNvPr id="3074" name="Picture 2" descr="http://t1.gstatic.com/images?q=tbn:ANd9GcTxao5EWR_F5VNGouOCdKcQOJw5o8sDtxvcyOMJbI2Fy4LKhlTfX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620688"/>
            <a:ext cx="2448272" cy="352839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7" y="4437112"/>
            <a:ext cx="2448272" cy="1938992"/>
          </a:xfrm>
          <a:prstGeom prst="rect">
            <a:avLst/>
          </a:prstGeom>
        </p:spPr>
        <p:txBody>
          <a:bodyPr wrap="square">
            <a:spAutoFit/>
          </a:bodyPr>
          <a:lstStyle/>
          <a:p>
            <a:pPr algn="ctr"/>
            <a:r>
              <a:rPr lang="es-CO" sz="2400" b="1" dirty="0" smtClean="0">
                <a:solidFill>
                  <a:srgbClr val="FF0000"/>
                </a:solidFill>
              </a:rPr>
              <a:t>El color blanco es el de la santidad, Sin combinaciones </a:t>
            </a:r>
            <a:r>
              <a:rPr lang="es-CO" sz="2400" b="1" dirty="0">
                <a:solidFill>
                  <a:srgbClr val="FF0000"/>
                </a:solidFill>
              </a:rPr>
              <a:t>y sin joyas</a:t>
            </a:r>
          </a:p>
        </p:txBody>
      </p:sp>
      <p:pic>
        <p:nvPicPr>
          <p:cNvPr id="6" name="Picture 2" descr="http://t1.gstatic.com/images?q=tbn:ANd9GcRGeaPqQMqgCGz68pmSTbPl5SM4kyt-7dHtJ6R0TklToEKeEFGg2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620688"/>
            <a:ext cx="2592289" cy="352839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868144" y="4437111"/>
            <a:ext cx="3275856" cy="1200329"/>
          </a:xfrm>
          <a:prstGeom prst="rect">
            <a:avLst/>
          </a:prstGeom>
        </p:spPr>
        <p:txBody>
          <a:bodyPr wrap="square">
            <a:spAutoFit/>
          </a:bodyPr>
          <a:lstStyle/>
          <a:p>
            <a:pPr algn="ctr"/>
            <a:r>
              <a:rPr lang="es-CO" sz="2400" b="1" dirty="0">
                <a:solidFill>
                  <a:srgbClr val="FF0000"/>
                </a:solidFill>
              </a:rPr>
              <a:t>El color púrpura era el color de la dignidad real.</a:t>
            </a:r>
          </a:p>
        </p:txBody>
      </p:sp>
    </p:spTree>
    <p:extLst>
      <p:ext uri="{BB962C8B-B14F-4D97-AF65-F5344CB8AC3E}">
        <p14:creationId xmlns:p14="http://schemas.microsoft.com/office/powerpoint/2010/main" val="148413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80">
                                          <p:stCondLst>
                                            <p:cond delay="0"/>
                                          </p:stCondLst>
                                        </p:cTn>
                                        <p:tgtEl>
                                          <p:spTgt spid="4"/>
                                        </p:tgtEl>
                                      </p:cBhvr>
                                    </p:animEffect>
                                    <p:anim calcmode="lin" valueType="num">
                                      <p:cBhvr>
                                        <p:cTn id="2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gtEl>
                                      </p:cBhvr>
                                      <p:to x="100000" y="60000"/>
                                    </p:animScale>
                                    <p:animScale>
                                      <p:cBhvr>
                                        <p:cTn id="32" dur="166" decel="50000">
                                          <p:stCondLst>
                                            <p:cond delay="676"/>
                                          </p:stCondLst>
                                        </p:cTn>
                                        <p:tgtEl>
                                          <p:spTgt spid="4"/>
                                        </p:tgtEl>
                                      </p:cBhvr>
                                      <p:to x="100000" y="100000"/>
                                    </p:animScale>
                                    <p:animScale>
                                      <p:cBhvr>
                                        <p:cTn id="33" dur="26">
                                          <p:stCondLst>
                                            <p:cond delay="1312"/>
                                          </p:stCondLst>
                                        </p:cTn>
                                        <p:tgtEl>
                                          <p:spTgt spid="4"/>
                                        </p:tgtEl>
                                      </p:cBhvr>
                                      <p:to x="100000" y="80000"/>
                                    </p:animScale>
                                    <p:animScale>
                                      <p:cBhvr>
                                        <p:cTn id="34" dur="166" decel="50000">
                                          <p:stCondLst>
                                            <p:cond delay="1338"/>
                                          </p:stCondLst>
                                        </p:cTn>
                                        <p:tgtEl>
                                          <p:spTgt spid="4"/>
                                        </p:tgtEl>
                                      </p:cBhvr>
                                      <p:to x="100000" y="100000"/>
                                    </p:animScale>
                                    <p:animScale>
                                      <p:cBhvr>
                                        <p:cTn id="35" dur="26">
                                          <p:stCondLst>
                                            <p:cond delay="1642"/>
                                          </p:stCondLst>
                                        </p:cTn>
                                        <p:tgtEl>
                                          <p:spTgt spid="4"/>
                                        </p:tgtEl>
                                      </p:cBhvr>
                                      <p:to x="100000" y="90000"/>
                                    </p:animScale>
                                    <p:animScale>
                                      <p:cBhvr>
                                        <p:cTn id="36" dur="166" decel="50000">
                                          <p:stCondLst>
                                            <p:cond delay="1668"/>
                                          </p:stCondLst>
                                        </p:cTn>
                                        <p:tgtEl>
                                          <p:spTgt spid="4"/>
                                        </p:tgtEl>
                                      </p:cBhvr>
                                      <p:to x="100000" y="100000"/>
                                    </p:animScale>
                                    <p:animScale>
                                      <p:cBhvr>
                                        <p:cTn id="37" dur="26">
                                          <p:stCondLst>
                                            <p:cond delay="1808"/>
                                          </p:stCondLst>
                                        </p:cTn>
                                        <p:tgtEl>
                                          <p:spTgt spid="4"/>
                                        </p:tgtEl>
                                      </p:cBhvr>
                                      <p:to x="100000" y="95000"/>
                                    </p:animScale>
                                    <p:animScale>
                                      <p:cBhvr>
                                        <p:cTn id="38" dur="166" decel="50000">
                                          <p:stCondLst>
                                            <p:cond delay="1834"/>
                                          </p:stCondLst>
                                        </p:cTn>
                                        <p:tgtEl>
                                          <p:spTgt spid="4"/>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wipe(down)">
                                      <p:cBhvr>
                                        <p:cTn id="43" dur="580">
                                          <p:stCondLst>
                                            <p:cond delay="0"/>
                                          </p:stCondLst>
                                        </p:cTn>
                                        <p:tgtEl>
                                          <p:spTgt spid="5"/>
                                        </p:tgtEl>
                                      </p:cBhvr>
                                    </p:animEffect>
                                    <p:anim calcmode="lin" valueType="num">
                                      <p:cBhvr>
                                        <p:cTn id="4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9" dur="26">
                                          <p:stCondLst>
                                            <p:cond delay="650"/>
                                          </p:stCondLst>
                                        </p:cTn>
                                        <p:tgtEl>
                                          <p:spTgt spid="5"/>
                                        </p:tgtEl>
                                      </p:cBhvr>
                                      <p:to x="100000" y="60000"/>
                                    </p:animScale>
                                    <p:animScale>
                                      <p:cBhvr>
                                        <p:cTn id="50" dur="166" decel="50000">
                                          <p:stCondLst>
                                            <p:cond delay="676"/>
                                          </p:stCondLst>
                                        </p:cTn>
                                        <p:tgtEl>
                                          <p:spTgt spid="5"/>
                                        </p:tgtEl>
                                      </p:cBhvr>
                                      <p:to x="100000" y="100000"/>
                                    </p:animScale>
                                    <p:animScale>
                                      <p:cBhvr>
                                        <p:cTn id="51" dur="26">
                                          <p:stCondLst>
                                            <p:cond delay="1312"/>
                                          </p:stCondLst>
                                        </p:cTn>
                                        <p:tgtEl>
                                          <p:spTgt spid="5"/>
                                        </p:tgtEl>
                                      </p:cBhvr>
                                      <p:to x="100000" y="80000"/>
                                    </p:animScale>
                                    <p:animScale>
                                      <p:cBhvr>
                                        <p:cTn id="52" dur="166" decel="50000">
                                          <p:stCondLst>
                                            <p:cond delay="1338"/>
                                          </p:stCondLst>
                                        </p:cTn>
                                        <p:tgtEl>
                                          <p:spTgt spid="5"/>
                                        </p:tgtEl>
                                      </p:cBhvr>
                                      <p:to x="100000" y="100000"/>
                                    </p:animScale>
                                    <p:animScale>
                                      <p:cBhvr>
                                        <p:cTn id="53" dur="26">
                                          <p:stCondLst>
                                            <p:cond delay="1642"/>
                                          </p:stCondLst>
                                        </p:cTn>
                                        <p:tgtEl>
                                          <p:spTgt spid="5"/>
                                        </p:tgtEl>
                                      </p:cBhvr>
                                      <p:to x="100000" y="90000"/>
                                    </p:animScale>
                                    <p:animScale>
                                      <p:cBhvr>
                                        <p:cTn id="54" dur="166" decel="50000">
                                          <p:stCondLst>
                                            <p:cond delay="1668"/>
                                          </p:stCondLst>
                                        </p:cTn>
                                        <p:tgtEl>
                                          <p:spTgt spid="5"/>
                                        </p:tgtEl>
                                      </p:cBhvr>
                                      <p:to x="100000" y="100000"/>
                                    </p:animScale>
                                    <p:animScale>
                                      <p:cBhvr>
                                        <p:cTn id="55" dur="26">
                                          <p:stCondLst>
                                            <p:cond delay="1808"/>
                                          </p:stCondLst>
                                        </p:cTn>
                                        <p:tgtEl>
                                          <p:spTgt spid="5"/>
                                        </p:tgtEl>
                                      </p:cBhvr>
                                      <p:to x="100000" y="95000"/>
                                    </p:animScale>
                                    <p:animScale>
                                      <p:cBhvr>
                                        <p:cTn id="56"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116952" y="797496"/>
            <a:ext cx="3039223" cy="4133056"/>
          </a:xfrm>
        </p:spPr>
        <p:txBody>
          <a:bodyPr/>
          <a:lstStyle/>
          <a:p>
            <a:pPr marL="0" indent="0" algn="ctr">
              <a:buNone/>
            </a:pPr>
            <a:r>
              <a:rPr lang="es-CO" dirty="0" smtClean="0"/>
              <a:t>El </a:t>
            </a:r>
            <a:r>
              <a:rPr lang="es-CO" dirty="0"/>
              <a:t>oro del cáliz engañará a los seres humanos en cuanto a la naturaleza de su contenido.  </a:t>
            </a:r>
            <a:r>
              <a:rPr lang="es-CO" dirty="0" smtClean="0">
                <a:solidFill>
                  <a:srgbClr val="FF0000"/>
                </a:solidFill>
              </a:rPr>
              <a:t>Apoc. 17:4.</a:t>
            </a:r>
            <a:r>
              <a:rPr lang="es-CO" dirty="0" smtClean="0"/>
              <a:t> </a:t>
            </a:r>
            <a:endParaRPr lang="es-CO" dirty="0"/>
          </a:p>
        </p:txBody>
      </p:sp>
      <p:pic>
        <p:nvPicPr>
          <p:cNvPr id="4098" name="Picture 2" descr="http://t2.gstatic.com/images?q=tbn:ANd9GcSj4cE903iMTKXAc9wKpXDw-X6EhQ5prd9P05DiENjvdi4spzu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768" y="764704"/>
            <a:ext cx="2592288" cy="345638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t1.gstatic.com/images?q=tbn:ANd9GcRGeaPqQMqgCGz68pmSTbPl5SM4kyt-7dHtJ6R0TklToEKeEFGg2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764704"/>
            <a:ext cx="2448273" cy="352839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827584" y="4509120"/>
            <a:ext cx="7344816" cy="1938992"/>
          </a:xfrm>
          <a:prstGeom prst="rect">
            <a:avLst/>
          </a:prstGeom>
        </p:spPr>
        <p:txBody>
          <a:bodyPr wrap="square">
            <a:spAutoFit/>
          </a:bodyPr>
          <a:lstStyle/>
          <a:p>
            <a:pPr algn="ctr"/>
            <a:r>
              <a:rPr lang="es-CO" sz="2400" b="1" dirty="0" smtClean="0"/>
              <a:t>Este </a:t>
            </a:r>
            <a:r>
              <a:rPr lang="es-CO" sz="2400" b="1" dirty="0"/>
              <a:t>“vino” es la política engañosa de Satanás para someter a todo el mundo bajo su dominio, además de las mentiras y las “señales” con las cuales promueve su política </a:t>
            </a:r>
            <a:endParaRPr lang="es-CO" sz="2400" b="1" dirty="0" smtClean="0"/>
          </a:p>
          <a:p>
            <a:pPr algn="ctr"/>
            <a:r>
              <a:rPr lang="es-CO" sz="2400" b="1" dirty="0" smtClean="0">
                <a:solidFill>
                  <a:srgbClr val="FF0000"/>
                </a:solidFill>
              </a:rPr>
              <a:t>(Apoc.13:13-14</a:t>
            </a:r>
            <a:r>
              <a:rPr lang="es-CO" sz="2400" b="1" dirty="0">
                <a:solidFill>
                  <a:srgbClr val="FF0000"/>
                </a:solidFill>
              </a:rPr>
              <a:t>; </a:t>
            </a:r>
            <a:r>
              <a:rPr lang="es-CO" sz="2400" b="1" dirty="0" smtClean="0">
                <a:solidFill>
                  <a:srgbClr val="FF0000"/>
                </a:solidFill>
              </a:rPr>
              <a:t>18:23</a:t>
            </a:r>
            <a:r>
              <a:rPr lang="es-CO" sz="2400" b="1" dirty="0">
                <a:solidFill>
                  <a:srgbClr val="FF0000"/>
                </a:solidFill>
              </a:rPr>
              <a:t>; </a:t>
            </a:r>
            <a:r>
              <a:rPr lang="es-CO" sz="2400" b="1" dirty="0" smtClean="0">
                <a:solidFill>
                  <a:srgbClr val="FF0000"/>
                </a:solidFill>
              </a:rPr>
              <a:t>19:20</a:t>
            </a:r>
            <a:r>
              <a:rPr lang="es-CO" sz="2400" b="1" dirty="0">
                <a:solidFill>
                  <a:srgbClr val="FF0000"/>
                </a:solidFill>
              </a:rPr>
              <a:t>). </a:t>
            </a:r>
          </a:p>
        </p:txBody>
      </p:sp>
    </p:spTree>
    <p:extLst>
      <p:ext uri="{BB962C8B-B14F-4D97-AF65-F5344CB8AC3E}">
        <p14:creationId xmlns:p14="http://schemas.microsoft.com/office/powerpoint/2010/main" val="2082950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solidFill>
                  <a:srgbClr val="FF0000"/>
                </a:solidFill>
              </a:rPr>
              <a:t>Veamos algo más</a:t>
            </a:r>
            <a:endParaRPr lang="es-CO" b="1" i="1" dirty="0">
              <a:solidFill>
                <a:srgbClr val="FF0000"/>
              </a:solidFill>
            </a:endParaRPr>
          </a:p>
        </p:txBody>
      </p:sp>
      <p:sp>
        <p:nvSpPr>
          <p:cNvPr id="3" name="2 Marcador de contenido"/>
          <p:cNvSpPr>
            <a:spLocks noGrp="1"/>
          </p:cNvSpPr>
          <p:nvPr>
            <p:ph idx="1"/>
          </p:nvPr>
        </p:nvSpPr>
        <p:spPr>
          <a:xfrm>
            <a:off x="307975" y="1600200"/>
            <a:ext cx="4833665" cy="4853136"/>
          </a:xfrm>
        </p:spPr>
        <p:txBody>
          <a:bodyPr>
            <a:normAutofit fontScale="92500" lnSpcReduction="20000"/>
          </a:bodyPr>
          <a:lstStyle/>
          <a:p>
            <a:pPr marL="0" indent="0" algn="ctr">
              <a:buNone/>
            </a:pPr>
            <a:r>
              <a:rPr lang="es-CO" dirty="0"/>
              <a:t>E</a:t>
            </a:r>
            <a:r>
              <a:rPr lang="es-CO" dirty="0" smtClean="0"/>
              <a:t>n </a:t>
            </a:r>
            <a:r>
              <a:rPr lang="es-CO" dirty="0"/>
              <a:t>la profecía bíblica las bestias generalmente representan poderes políticos </a:t>
            </a:r>
            <a:r>
              <a:rPr lang="es-CO" dirty="0">
                <a:solidFill>
                  <a:srgbClr val="FF0000"/>
                </a:solidFill>
              </a:rPr>
              <a:t>(</a:t>
            </a:r>
            <a:r>
              <a:rPr lang="es-CO" dirty="0" smtClean="0">
                <a:solidFill>
                  <a:srgbClr val="FF0000"/>
                </a:solidFill>
              </a:rPr>
              <a:t>Dan.7:3-7).</a:t>
            </a:r>
            <a:r>
              <a:rPr lang="es-CO" dirty="0" smtClean="0"/>
              <a:t> </a:t>
            </a:r>
          </a:p>
          <a:p>
            <a:pPr marL="0" indent="0" algn="ctr">
              <a:buNone/>
            </a:pPr>
            <a:r>
              <a:rPr lang="es-CO" dirty="0" smtClean="0"/>
              <a:t>En </a:t>
            </a:r>
            <a:r>
              <a:rPr lang="es-CO" dirty="0"/>
              <a:t>el </a:t>
            </a:r>
            <a:r>
              <a:rPr lang="es-CO" dirty="0" smtClean="0">
                <a:solidFill>
                  <a:srgbClr val="FF0000"/>
                </a:solidFill>
              </a:rPr>
              <a:t>Apoc.17:1</a:t>
            </a:r>
            <a:r>
              <a:rPr lang="es-CO" dirty="0" smtClean="0"/>
              <a:t> </a:t>
            </a:r>
            <a:r>
              <a:rPr lang="es-CO" dirty="0"/>
              <a:t>se presenta a la “gran ramera” ejerciendo dominio religioso directo sobre los seres humanos; aquí, dirigiendo la política del gobierno </a:t>
            </a:r>
            <a:r>
              <a:rPr lang="es-CO" dirty="0" smtClean="0"/>
              <a:t>civil, (puesto que aparece sentada sobre la bestia.</a:t>
            </a:r>
          </a:p>
        </p:txBody>
      </p:sp>
      <p:sp>
        <p:nvSpPr>
          <p:cNvPr id="4" name="AutoShape 2" descr="data:image/jpeg;base64,/9j/4AAQSkZJRgABAQAAAQABAAD/2wCEAAkGBhQSERQUExQUFBUWGRgZFxcXGBcXHRgaFxcXFRgZGBgXHSYeFxwkGhYUHy8gJCcpLCwsFR4xNTAqNSYrLCkBCQoKDgwOGg8PGiwkHyQsLCwsLCksKSksLCwpLCwsKSkpKSwsLCksLCwpLCksKSwsLCksLCwsKSwpLCksLCwsKf/AABEIAKwA6wMBIgACEQEDEQH/xAAbAAADAQEBAQEAAAAAAAAAAAADBAUGAgEAB//EADsQAAECBAQDBgQEBgIDAQAAAAECEQADITEEBRJBUWFxBhMigZGhMrHB0SNC4fAUFVJigvFykhYzwgf/xAAaAQADAQEBAQAAAAAAAAAAAAACAwQBBQAG/8QALhEAAgICAgEEAAQFBQAAAAAAAAECEQMhEjEEEyJBUSMyYXGBkaHB0QUUM0Ox/9oADAMBAAIRAxEAPwD8/wAQsmSK8PaGOz8kOpR2EIanAHCLOXyPwWG5dXRNoknpUdbBbyX9IakylTT4iWhXNcKADp2u5rFbCMEjpWJU3FOVrPwklI8rQiEm50ujpeRjhHFG/wAz7ZOkoKkUjjFl1h/6R7PDeXpYqH7aEcfK0zCP2xipdnIa/DTRRySUDMHJ25xYw0kqdyzExGyI/iDkD8torYSYEzCk71iXNe2jreC4NRUurYAnRiCAHLD0P+ofM0fF7QjjHTPSoOxDE+rQ2ialW4hUlaTLsNxnKKfTDLmkoJHD6wRNoCQAkh/27wbDrdiPLrEzVHVjkUdt7SGf5TNI1JlrNHfSWa1D1iXmMlYUNSFI4PRxsa7Xj9SyoEoUjU4AYUswCBc8n6mMN2gwjKAKrOGLu1xfreAxZfdSOFm8nJm5RZn/AOEN4cwydKawvPmEBJSW2Pu31j5K1KFXiuSbW2H4+THjdwWwxxnk5gesgki9z0tHsvBG5MLZnmplnSEkuOlN2Ar/AKgUr1Efkm655nX0U5a3EermMl+JaE8Bi9SQ5SkkeFyWV5pBbzaBSp6taQpmLlOmoI4g9YH0ZR2O/wB/jnGME9sopQwpHi12B2P0MEeBsFk1pYc+MLT+SzJFR9sP5HvcUZ6X68oDjSn4TdQIA4sHg4U3hNPqOUAxygyV/wBJ9jQ/SNXYE2ljYZUrUm7Gn1ifi0lUxJZyki24esNDGg/CR1q3QQnLWy3JsSR6Q3GmrZz/AC8mOTiovuv6DwWCHFRE7tDJeVQVcenKGFYoJLj/AKvWtzAMViULZjQXBd3jcafKwPKnCWFpMyQvDcvEKAYGkBnIAWq7OWjpLR0+z5baej6QgkH09o0GVoNU8Un1iHl4qX5xoMIWU/v1BhOR0qK/F/5Ezo4hpahYjUPtCmKkhOGRu6nPm/0gWJnupQTZSgRDmdqAloTzHsGhSXFovcuUJv6VCiEadC1H4rt++QidmE4LmEpcC1eUWJeH1yQBcB/eIc0eI/t9ofDcrIc1xiklp/4KWUqrTgYfx05mmC4Z/I/aE8sLLSw2PyihiFataWY1bkWp9PWFT3Ifg1iPM1mECWsCj/Nm+sNTCGsKxHmYjXIA3SoDyALQ+ie6U9IU17UWQzrk39nsxDWijkc9CZkvvASkKDs25HpeEkSSRHqBfl84F00C4S+NWfpmR5vJQg6viJUCCwoVU9ohdoMUlZYADSX2s1uTwrkM7UpKFBJAGoKbxBms92LXBbnYi7Ty+7UDLcAlkvpfrd+NTziDh79/BmPFUmn2yNOlBCOOopNuALitmcdXMfYeYSLD/UL4wqJ8Rdw7v94bwTBA94rl+Ur8WNZXHpJWxfM1KZKEB1LISGu5IAHmSB5xrspy1EiSyUCoB192FKUo6nDKBI/K7qagtV8vgcHLm42WhbgFyS7amFAPM7cI2n8GlMtSTqEtIOnTMUpVKqL3d6tzELyOopE+ebyZZOXS0j867RYYyZsxIfSFWsxZywFAHsIJk+JK0VIVpIDGpq7KFHBSEgO9i0JZ7i5fetJUpSCA+okknm8Cy15a3qxD/rHQ/wCs50GlnTfVmhJd0+pjtKWoLCOJNn8/WATJxWdKbRz1Fs+snlWOpfLCYnE0YesS8etS0kHq3Fjy84orw+kVGobwriUJIJA8uEPx8b0cjy/Vkm5/yFcHunhUeYeGUqqHtYwgmYGSsWsaR2rEem0OlE5kJ8Xv4KxwiNQDXHyj6ZgEO+kecLysdqCOILesUAhzEzuL7O3FY8y9kUZjtBl4QoKSkAG7cYnCWeEa7MsJ3kpQ3uPKMiZhFOEXYJ8ltnA/1DA8GTS0wmDmeJuMW5itMolrBm4uCPaIqpOgIWB16iG8wxeoBLvv5qt9I9L3UZi9l38jGVSQubq2SAQ/Fo9z6aXSODn1rAsvnGUogpOk35UcfWDTEiasHg5bk1oBr32VRknhUF23sby5WnWg7MR0UB61jN4pJExQ5xonHeIIDEjTypGcxB8an4mPYe7B83WOMfopZXPYmlAK+dIKuZpmna3nSscZQmi33DQtiFEkvdNB0gquTEXxxxYzLTp1Cwd4qZZpKQo8Wr1/SIk86kPBJGKKEJ4ai/p/uMyQbWhvi54458pfRekTPib3hdGKAUQWY84lzcYTMSJbvR+f7Ec4nQVVBUeRtC44/hlGXy+UU18G07PzvGVVZKKkECjhJAej1EDzbHImK8WpNaeIe7J26naNB2HzVEjBL1ytY1kuwsyQwe4cKjH9o8embiJkxKdKVHwizU4CJ3BOV2ejnm9yVAMVigQQHYGhN49lzyWSAeZiam8O4SYUg0vDZxSiMw53Kdt6+SxJnplrROIKhLUygL6FDSaf5PFr+cyAAqUh9QYKb8rMAOTdN4yYnqKVAsQoMUkOCxBFLuCKRr+zmSA4eUJqSD3ZW5/uUWDg/Fa92ieeOlbDnmg8ja6PzrtBl5TNKkhklyK2t9xH2Hx+soSRax68Y23ansuhU2WiWVlS3SSyR4aK0ioJcgqFKAFzURFzLsKiRLCkziVij+HSDzAqPeKlmilxkc/03KfOP7nE2dQJG/ygkqWztTnAMvBKfGGUkkH99GPnDGqp3tE8tdH0mKHJrJIJ3jQtiZbFxYwyhHKAzA4UD1EZF09G+TFTg0/4EPDkDUk7H5wRYYE7WI6wbAyQpanFCAfMGOczkaCogOCK9OMV8vdRwl48nj5/ArJxABcbEN6xdGMfxCMpLLKbo0WcRmekBMsAqLX2jMsLYXhZlCErdFFeYJQkqUQB8+UZ04BRqNQBqBXevCDqwC1KSZqn3YHhsYeXML2TttwDcYyKWM3PN+RXNVRMVJZKkqBLlkgNfZo8kYZMrSpbrX/QlmB5mBLnlU2gZobklCSoAHU9YfTRz4zX0cJxqlKXQBx+/aAALl1BcHnfrB5ywXIAdmhfQ4d4OKFym/sbRiCQhTNpU9+TRLxJdajxJPqXg/eFmeBolubxsY0ZPLKapj+BnhIbc3OwgWJU5LEdRHE5LW2jhQa28Zx3YLm2lE5QTp0isFmSlaWDNeBjwkGPl4kqPLYRr7BTHcGzeFHUk1LuGB2EdYSSHbTpLs32hFKSnevWKOAnmhVd6EwqSatj1NSqJ+hnC93gQA9QL9f36xg8Q+og8Y32dz/wUppsIxCsvWtZage7j5RB47ptsvzxlxVIWQl7PBClmKi1WaFp+qWsp2+cHymXrKyR8KS1mD186bRaoXtEfqcZUa7slkwX+IRb4eCSQQk3uKkbRqJs8IKlqNEhyPDs5o+/S9OURsv7QSESAkAjTLSopHElIOou1Tva3GJue5zMmLWEj82hCQzDSxmFQruU/pErxyyS2Vc4o9Rj1zMXIK1gFRWSzeE6VEAHdtbecM5pJdBNQa2p7Rnps7QmQU6ToWp61JAlKqfUeUa/tCdNGpccTqD+ZeB8hcZqhni5OUWmY0rZYI+FQ5F1b284+SGUSaR3meNAKaXf1Ba0KoBmKuQN41R+SzH5GlCO3Zzi8yKX01HyiacWsmxHneK03TLDBvmYVWFlLqNNhD4Uvgl8meR3crr66RPVi1pt19Ip4bFmck/DTbfo3Ax5Nww7lwBq3JHOJCZK5bKAO5BFbQVRyfuKjPJ47p7T3r9T7NMuMshQqlVq2O4j7B4ZKwVKVXq3vBcXjJi0B0+G7tf9IXwEvXMSk2Jr5OfpDY3x9xLPi8vtWn9nPcKBdBBA4GGld8qrs/AP7x9m+HloWyKHevtAk62/NHlT2DNyxycbApOsuDpV84OFEVNSLwvMSEsXqIKMc6Cmlb84a19Ey/U4VN3Aj5S/DHstIqIGBcCCqgAbmCS1VgcHkyXrHjx6J5SGYV4wMzKQXvmLKDiDpwYIdNQRGG2IFcDBg4w6jsaRwhNYI8eoqQ9Yp4F1TUA0AUl/URPlLALipiijFJUG0kGAkjydG6zGelZ0pPhBvE6biUIFVJHmIy65RNle5jgSVjbrziNeP+p0H5v6Dmb4xEw6kEFqE7RVMqSnDoTKmJU1SXAOrzsLeQjMTwUGllUI+0Wsv8aAUio8Khx4PFUFxjRNLJzlZoMLg6TVrCWCUpBcald0nUptNG1oQPh/NeASc0QiSoS061BDlRYeJZLt0JrbaGpEgqDgaTN7zVdvHLF2FWUk+tbQvNyOZLZJSSyUBwwDlIIYlgwAuaU5GMj3s34IuDkkS1Fd9YIqakg+7P8A9Y2/aJWpCS/5Un2jG4/EpBly0kK7typQdiskDwk3SAwBbdR3jW54g9zLoW0o2/tiHyE+US3xnFt19GUxeDCpmtSlEsKOW5ekLomlBJYOCQ0OzJgBL8gehvEfETEoXM1WeguXo0Mgm9MfOSjBTjrYUIOqtzevyguMmhwlIo3q8L5djdamU2qjc47mLSZpIahv0jWnYMWvTv7Y5j5idDAsyX6kRNm4r8MJShSmJZQdgxoeYhvHpSFpVe1/WnrB5mMSmXq24cTArRTXOcrdUjNTscsOlQ0v9bwKXNKTqSWI+oI+sP4rCLmDvVn4iWHKFMVhgjQxfUlz7/aLItM4k8ck27PJExqkVd61BG8OjM07v6/pAZOMHdBJqa+UJpU3CPVYDm18g1l47kLAvHGFk94puO8VJGWJBZW17AhrkbHi0HdChRWHWSaNvfb97QJwOZ9oLOxBWrwgUsB7mALkMK8Y1bMZ13mq145lziC0DBINDBkKSp9VI0wYTMCkn5Qxg5jJMKyZTKDGkMSwHPCBZ4IZ8BmJSocPQRxKxFSCzbRzOQlW/pGJBMPJwS1uJKFLIuQLR0cHiKeBUVMjmCXh1EfmVW7sAwbo8FTmUxNE+N7BW3RzSDo2ierAz9GoS1dRX2EKqx5FCCD6Ro8P2mAPjSCRfYj0oesPKwMjE/CU6r6VJY9Qd4HieoxM5eoOYr9kpzd4Ca+EhLVNasfpBcfkKEFmKS/Et6GBYbLQ7qNrMW47iPbRqjs1GFzFK5bFQSpKxprpopK004F1M16xI7QYlBmTClJWPhSagDSw1EX2JrvWHJMtMtCipcsaykAKUkVvqU9aX40tEPELQCAkle6u7FOg2Ioa8zwEAou7GukhDBrGt1VFkj29g8fsGayUqkGjaaB+VBH5BMWbaVJDO6aEODc7V9fKP03+ZCfg0LBBdLK/5AeKgtx8xHP81O4tFPi1ypdn5znmJKC4fxJr11EezD1ifq7+dRxqLwz2moUf5f8AzE/LMYJSwqp2LUoYtjH22gMk7y8ZdFHNsMJWgpo3uRUH1gWUzR3oKjQ+5hbNcxMxW7bCB4edpKamhB+8bxfDfYMskVm5R6ss4+c8xTlmArcQvOUZxSB8CBU8a7R5meISCNJBBqw5c4WlZyUApADPSBUXWkOllXN29PY7mOYApCACkuzGzWETM3m/iBNWSAn02HEVhabilKWCS/u0cYlbqg4Q4k+XyPUv+H9D1K47BhdMFEOojQ3hcKoB3AejlwBu55QXFYYy21G44vyvvvDqCoKlp0rKdwkOWarORRo67Qo1aNBcVO/Eu4I4184Q5e6giQMQfy0dievLlHJQovQ7k7ecOYTD6S9+XXd9o+xU0kFS3IdgHNDz42ht/CPMnhG8O5RhELmpCzpQ7qNaAAlqcSwbnH2VYEzlEF9IqWa3LURFqXhUy2CRfelKfm3HC8Bkmoj8WCU9vSEF5KpLKZQCvhCgxNBqLcHePpEklK1U0pAJPWzesXP5wo96JqSsFBSVAArAIolK1OQKDyrE7B4IlCvCpCJhOkH8wQ4Sa1IcqD0qnlCo5HQ2eFXUSHMw6qrbwuxPAsT60PpB5GBOoODyfd7GLOGSyFpUEaSK03ALOdzU+phfD5mBNlsAyAU1GzK43u0Nhk5MTPHx/N2NTdCJctCQHAJVzfzgOExQJCXDE0L2g2NwqZqQUhlbig/WJUvL6mhfgIc5IyvoZxcolRQoAKDsqlfu8Cw+NUhQqze0MBetISsVHwqHyVxhXFSCRwIvs/SM/YF/qXcL2hUCywJqOCmJHQ/eHDgpc0apakprUKYKB4M1RztGNk4gpeGsLjVIL3B2jbs9ZoZ2XqQzEKtXzP0aJmZKxCUFS0vLfcDzsODx0nPnPiAbhHGY9p1GWqW1FO1fKMNZMlYgbOLuzRpuy+IKUTEv4VAeR2IHHaMZJlkmm/1jZZONI7tdCUj5tEvkU40O8b89sg9pR4kA8D84lJQI0Xa3CAaD1D7Vq3tGdKxZoZhlcELzamzlcfS46KXtHwQ1xDhB7iEkws0NpBgcyXyjDbAzEs0DNTB5kDbjGmHCRBUopHol8oaRh6CNs8aIEhUvvFgJD6Vy1EVagPhFG5QDMZ+qb4iSoBh4dJIvWviJBvwIhZGcnQU6EVpYN1baGezuCCtSzXTsSDwYh6veI2uPuYR9KkFKVmqioCjWbzr5QiuUlZQmoFiRatr8+MVM2BSoqBBA6edoi5fMV3hNWY6qA084OO1YcEm1Zozl/dBKUkCzq4nh9IZky0S7gimmti4NTUarWdqwLIMcgImS5lErA0knxJWnUpFdhz5Qzge2PdpWmcFTX+FQ0sRwUlhWoryMTSts68ZxguqGRlXf4YzpZGqWs6kCiVMAoA8fpUWhTuUTUKnd/MBlISFIKA4CVaQkmxYt5MYLgO1MtEmalBmoK6hTgVNwwsGL04F4nDEaZc1I0tNIBLhyU2YAByyrfaMpr+39xcm5q1sTwuueFhIYgKU1A4szdCS/KFsHlWosCVOH0gMAOKlmiRQ1Dl2hjLCqXMJtqBS5IFFMKXa3tcRUm4adhZSlDSqWtJZSCTzS4YHwm/1h7lx0hKxOa5TJM0aNOlRINwWJT57x3h5p1ppv61j7J8vKsPPmlyUBITc1WVKJ8gjT/kIHJxQASr+k18qwTn7aEwaUuSNHN7NFadUsVFSOO7jieERZrHwzfCoU3/f7Ea454mRQ/wDsIBRLYlRKw6Qw5kcqwxmHZ5E9IUr/ANrDWRuoXptUn1iSPlODqXRXPDHJuJ+cYvBgDUmsLql0cecbT/x4KSUlRSoP09Iz2ZZDNlfAgrFyUgn1G0VxzwlolyYJR3REWs0vHaMI949M4gspJHUNHacwI2EOu1omquythMvAZVvvHWWrm/xQWULCKi2zU93iPMzNaiHPl05RWkdo9IYj9ftE84y/cqhOHRS7S5eZkpkBZLv86teMbMlEHSoFJ/uDfONNK7UlJYgEbQdeYInAhQd9iXgcbli01oyahkdpmQ7si0GQsKNYtYns0tVZZ8NmVt0LGJeJymbLLqSW4io9RFCyRfyJlhmvg4KQ9I+7pzHEyhax5x2kgAsXgxAvKwipi9KQSTw/dBB1ZDMuWT1P0SC3WGMsdSyEKKEhypRuw6efpFtKkmXqLpdzXUeIBPpCp5KdI8ZqZh1y/Cw/5B/YkB48TNPAmHRm4BZiT7dRA15wsnwhIG1IPb+DwslYbhFXKsSUIUtwNgaPag6be8ILy4sC4Uk7pdvlBJGFoWINIGVSNPsVmZWmrVqQA3pwhvIkgoLpufiJ4VIbfb3iVOTwpGj7LSu9ISlPiqSaMAng9H4BxGZFUNFPjV6iGM1ky0tKlJJWWBmEuDpSCopSQAz2r84SVJSwSwIqX5O76gDYbcouZ1gEpmju0Dwu5UfiBAFHqbK2FxQ3MmYQlWrSQRXw3B5E035RLF6Ojt7AzZSSZZS9wADYi+1D5RopeEUEhSUhcsBlFm00b/kWW1QCKikeYCVLnKQlf4ZRVSi61KDJ0uSXHw0IeihSkOZz2YUlOqWVKNTpAZqDwhm5liHLRkpWkDjpN/DM8iS7vqJUDpAFSrZPmXfkYpfz7u5C5Sy5BOkqfxpNG0k0IJCv8oSwGVqnnQgnwAqUpmCA1yTxs16GJ+NARPAB+EXIZyeVaF/l5HGN6AnPdoPJmLShTFLKI7zwh6ONtvEdoRl4IhSnYAMfsWu0VMFgZqmRLCFpBAqwdOm6iW4GvKOcfl6payiZ4SA9COVAomtHtwgbp0OjihKPWzubmK9ZmkpMxmSWpbYG42faLXZrtMma6VqAmHawO1C8QM0kKTKSdSQ7kBw9DpLh3H2MR8OVFY0sNFQbN94x4VkhQueT0pLj0fpWaIKCFAbV5h6waRLSZYUl6i9y8J9ne0CcQO7WEawNt23T13ilNwiSDqUpLnwtuWsTHMkpQ9jKozUvcYn/APQtCUy9KQkquzXT7xiUmNn25keBKtgsgb3D/T3jK4GV3iwk0D1PCOz4z/DRyvKX4lIGBvBVCkEm4eizRgWEdJwgB0FXMmzcoo5CODBHaCyJxBBdmsYbl4FLDSdQ3MdHAy1blxVgPvGOS+T3Bo6k9opqaUUHert6BopSu0LAGYi9OXvCErCpTZJcmhOzwzMxZUNCkBRDW/SJ5KLfRViclGmzjH4WTinKBpmbkAsSOIJaIk3AKkqCZjOp2q/+odM4y1nSQG2A9n3jrETEzqM26XAcHeGRuP7CcjUu1TKGQZYBLXqDBRBcj8oFR7mEs9zdCx3cr4RR+lgK/SE82xfwy0E6UhixIcm4VxhJCkpvU8to9DHvkyUHIklyVA0gz/2x2qYHopnjnvm3EPPFPD5kuX4SnyLt5Ugn80krFU6Vb7fKJMvEGYQ4ciBCXqUd4V6aPDeJw6VJKkF2NQ0By11LTLDeNSEseOqjcC5jzumtSOFyiKh6cNoYlqjU6N7IwqZKSqdLKZTeN0aFaj4WQ5J8JezirWsPBjD90yu9VNBIVQhIcqCWULsA9RWvCMTPzBcxu8mLW1gpRPz5PGszDtFgNOpH8Qo0/DISE0FE6r6dm5RLLE0XQzp96FcTnISslKe7QkUQpgS1nqSeQcxoMDnkwyETpU9SmXpmoUlJCUqsoOHSK1JIHpH5vjMWqatS1b22YCwA5RRyTPFYbWEhKkrGlaVBwQ+/rBvDaF+ts05xmIT3hUtlTPEQnSBxK9IvQFunWEcsyzvVKYEqSFBqF6hKGrx3ZuMBwXaNA1J7lEoLopSH1NuAokkA0oIclTVpUlcsqC1OU6XHuASzGzVgGnEZyUug4m6EL72WmY6gagawwpoIqKtQ7JNA8Iz8UleqWEqQhJOlJcKDgJKCeDgH/Ixq5+KlaBOmy1EhkTWJdD/mYuCQS9a1MBzmRh5klK5c1CVfl1EjWGYJ0kA8C9hWFJlEm09mQzjEAosNaidSt2caQODBPnEnCSipb7RdzlMtEtI1FSyAS1ACQCaGuzc7xGkqAZR9IpgtEmZ3k10PZNiNCwU6kkH4uAGxA48Y38nMhPk6h8STUV5Mfb2MYLLkhRK6FndO5pQB+MaTskSF+JIRVwHDlgSAQDakReTBSVr4LvHfEjdup6vAhiLqNxW0Z/AYZanAIFKvw3J2Ea/t7J7wJmAEAL0g3oXIHLj5xNyzLsPMlKKpxH9TAApYg2/Nwh+GdYkJyY+ebfVE6ZIdSUpLoRVSno5PoTZhBFJCgVKUl1ON3etIqSv4cImjU6CwLioYA+FrmEVZYmZJUtDnStg4D1DEHazENzg1KwZoVH4LpqrVUkUAuKdINh8KSpyXt6NFHL8IpUlCwkKDlFWJoWFDxLwTNsD3a3SGGn1pwj3qJOjPTtWSZ83WoAnS3y5w9LnGWE6Wr0f7xMRIK3U1+NLRSw2CAUnU5UA4s2+93j0qCxcpN/8Aohjk6RqKACSX48XMKy1vbex5wzmGGBKme/UPCEyXplBV/H9LfOGx6JZ/nOc0oRWtlfQwthcIpZYB33i5msnXKCglYQoJ0Upwpxt7REQCEspRAOwND1EFF6F5Y1IPMw0tB+PUd2s/KB6gdo+wkkXvD/dt+aCFCy1aCFIo/wBeUeoFTyhSZMJaDYM19Y1I0oYTESleGZQ7KpSDTMIxZCkqDXcRPnioEDmJYOOMBRh5jsLpUeBYiFkyjDU6cVX2oIBLvBo8ehFCeEdBo7kJor19I5TePXs8EmSCAFD4TGk7F9oDKmpQoFSTRxdO3A0iTglataCA2gq6EWaKvZRAR4wBqJaoemkjfrCcrVbH4E+WjeIy1LzFElcqekhTglt0kMas56UiRmKUYeRpmGUpLKJIfxKUjQFCWoVUAVb3L0247LpM5U4KWoAANpLXJD2paAYfFqVPXIUdSKity3FogTaOo4KXfZi5SVzVF3UWZy5omwD8OgvBF4VLgC99P+4t54BJDSwA4eFcoy9K0a1OSQYsWS0SLAuXEZyyQuWNemWA9CWoeJrbmYsYbLlSVgrPeFTlIHwgs7kgtYmtoTwksIlTU3S5LGtkiM5i87nNoCyE1DDnCGudjrWI2ubplKkFM6YhIehCk/EOVbAnrGEmYiWhJSgmYDfYFm4dIBiA4B4v7NA5CbxThwcI7ZFk8jm+ihkmKCpgQUpCVPRgdqbCNbKw0lbS5st0AuFpUUlJZrbiMBJOmaluIjeSqJMKzqmh/j047LuY5O+GSjCKSAFA1NGdzX/XvErM8BNl4YAkLUAXI4bX5bQjhc1mS5iSgs9CHLVbZ4s5nj1awl6FJJ6iJHJxZbi97aMBhUKVQnSxdy7dIuyEKRc6mEGn4cTH1bMQRHy0+AbVNofLJYKwcW9kHMZgslRHENAMa3dISDdX0aPcUrU7/wBRgYQDpfjFUdI5c3tlLKFrVhFpCgO7U/i/pIFAdqkxEnywkuS5JMaaRgEE6WoQSR0AIjL4hemZp2Bo/KNi9syTuCOkyeIIEdtL3PvDF6njE2ekajQQYo//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5124" name="Picture 4" descr="http://4.bp.blogspot.com/-O7u083anFbs/UF5sHKTdwCI/AAAAAAAAAqU/eiiEXTtqxLE/s1600/babilonia+mujer+y+best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1640" y="1628800"/>
            <a:ext cx="3810000" cy="4536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690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2520280" cy="4391332"/>
          </a:xfrm>
        </p:spPr>
        <p:txBody>
          <a:bodyPr>
            <a:normAutofit fontScale="85000" lnSpcReduction="20000"/>
          </a:bodyPr>
          <a:lstStyle/>
          <a:p>
            <a:pPr marL="0" indent="0" algn="ctr">
              <a:buNone/>
            </a:pPr>
            <a:r>
              <a:rPr lang="es-CO" dirty="0" smtClean="0"/>
              <a:t>El </a:t>
            </a:r>
            <a:r>
              <a:rPr lang="es-CO" dirty="0"/>
              <a:t>color escarlata de esta bestia puede insinuar que es el compendio del mal, así como los nombres de blasfemia que la cubren indican que se </a:t>
            </a:r>
            <a:r>
              <a:rPr lang="es-CO" i="1" u="sng" dirty="0"/>
              <a:t>opone a Dios.  </a:t>
            </a:r>
          </a:p>
        </p:txBody>
      </p:sp>
      <p:sp>
        <p:nvSpPr>
          <p:cNvPr id="4" name="3 Rectángulo"/>
          <p:cNvSpPr/>
          <p:nvPr/>
        </p:nvSpPr>
        <p:spPr>
          <a:xfrm>
            <a:off x="432559" y="5288340"/>
            <a:ext cx="8288089" cy="1569660"/>
          </a:xfrm>
          <a:prstGeom prst="rect">
            <a:avLst/>
          </a:prstGeom>
        </p:spPr>
        <p:txBody>
          <a:bodyPr wrap="square">
            <a:spAutoFit/>
          </a:bodyPr>
          <a:lstStyle/>
          <a:p>
            <a:pPr algn="ctr"/>
            <a:r>
              <a:rPr lang="es-CO" sz="2400" dirty="0">
                <a:solidFill>
                  <a:srgbClr val="FF0000"/>
                </a:solidFill>
              </a:rPr>
              <a:t>Por lo tanto, esta bestia puede ser identificada como Satanás que obra por medio de esos instrumentos políticos, que se han sometido a su dominio a través de la historia. </a:t>
            </a:r>
            <a:r>
              <a:rPr lang="es-CO" sz="2400" dirty="0" smtClean="0">
                <a:solidFill>
                  <a:srgbClr val="FF0000"/>
                </a:solidFill>
              </a:rPr>
              <a:t> Y contradicen lo que Dios ha ordenado en su Palabra.</a:t>
            </a:r>
            <a:endParaRPr lang="es-CO" sz="2400" dirty="0">
              <a:solidFill>
                <a:srgbClr val="FF0000"/>
              </a:solidFill>
            </a:endParaRPr>
          </a:p>
        </p:txBody>
      </p:sp>
      <p:sp>
        <p:nvSpPr>
          <p:cNvPr id="5" name="AutoShape 2" descr="data:image/jpeg;base64,/9j/4AAQSkZJRgABAQAAAQABAAD/2wCEAAkGBhQSERQUExQUFRUWFxUYFxgVFxcVFxgXGBgXFhUYFBUXHSYeFxwjGxgYHy8gIycpLCwsFR4xNTAqNSYrLCkBCQoKDgwOGg8PGikcHCQsLCwtKSkpKSwpKSkpKSkpKSwtLywsLCw1LCw1LCkpKSksLCwpLCkpLCwsKS8pKSkpKf/AABEIALwAuAMBIgACEQEDEQH/xAAcAAAABwEBAAAAAAAAAAAAAAAAAgMEBQYHAQj/xABBEAACAQIEAwYDBQYEBQUAAAABAhEAAwQSITEFQVEGEyJhcYEykaEHI0Kx8BRSgsHR8TNykuEVJFNiwkNzg6Ky/8QAGQEAAwEBAQAAAAAAAAAAAAAAAQIDAAQF/8QAKxEAAgICAQIDCAMBAAAAAAAAAAECEQMhMRJBE1FxBGGBkaHB0fAiMuFC/9oADAMBAAIRAxEAPwDI+zuDt3sTbtXM0XGC+EhSJ0nVT8qnm7L2HbGW7Zurcwys4LsrK4Q6ggKCpPKofshb/wCdsnSEdWYlgoAB1MkgVI9qeM3xfv2VcC3cuE/d5AHBPhzMnxe5riyvJLN0wdaT+v4OuHQsdyXf7EWeyuKyZ+4uZQFacvJjC6b6miv2ZxIAJtnV8nxJ8cZsp18LRyNWjtDcc3sBlv5B3Nm27i4pyuGYtng7jTfypbjNq2mBv2bdy2WTEi5/jK7suUAXCZ1YkbLtSL2rJ/G63663QzwQ3zr0KgezeIDlDbIZVDMpKghTzIJ0H5SOtFTs7fKhhbOqlgJAYqNSyoTmI8wKsfaniqXLVm+D97ibare9LTZWPWWZQPPuz1qR7RY2611cRg79lbRtqPisrctwuUq0jPtyE08c+RpWkm75urX7r0A8MFe26+5TsF2WxV5A9uxcZTMEDeBJid6S4LwW5iby2rcZj1MADmT6VY+I3rg4XhoueJbl4nLcXMFY+HwhpAMnSOtRvYbFLbx9hnIVZcEnQCUdRJ5amm8XJ4c5KrV18LE6IKcY73V/EYNwO93jWwksskwVgKJ1LTCj1POm2O4Zcsx3ilcwlToQR1VhofarXh7YWzjsPnti7cZXSHUq6q5Jt5wYmNYnlTTjN9U4fh7DMrXRcuXCAyt3aNspK6anxRPOjHNJySrvXwq79Oxniilf7zwF7F9nrOLNxHLK4HgIIyljMKQR5E78jRuynZdcReuJeLKEzL4SAxuAMQoJBA0R/pSHAc9uxcvIVlLlhh4lBOTvGbQmT8Q+dW/C8Ss3OJW2slVtlHu3SWVQLt20VjxESRp7ua5/aMmSDn0vVfJr8l8MINR6lu/mn+ChWOCXLzHubZKlsqyyiWOygmMzeQ60TCdn8RdLBLLsUOV9PhMxBOwM1bezmFW33Vy7eSLeKju2uhRbAIJcKD4y0ADl1NKG0wt8UAuW/G4a3lupr97nJWGj4YmPSml7VJNqNdvPzr/RF7Omrf7oqeM7LYm0JuWWQAhSWKgZiQI33k7Uxx3D7llstxcrbwSJ12mDpVq7OcRS7hsTZxLEqsYhSTJLIQGUEndpC/xGqrjcY1x2dtWYkk+Z/Ue1dOKeRtxnWvr5EJxgopx7jahXYrkVciChXYoRWMcoV2K5WMChQoVjCxuGuZ6MpFcJFayoXMaMLu3P50VmoorAsf8AFOJ98+YIttQoVUScqgchJJ3k77k0zk0UA0dEmtFJaRrt+8AY0pisM9tijgqwiQdCJ11+f1q14XsMv7L31y42YorhAFHxtlSWZuc8lpn2p4e74ljEnKoOq5lyAJD67yv1FIpxbpDvHKrIHCliyhdyQBWvdnrj2LKqTrz9aqXYns4mZrl4jMphELAHb4tDrV4uYai+lmUWtC97HF9yZpldp2LIpF7VBUxqG4vaUzurrP65/wBfpT9rNAYUnlTaQ2xrbv8AhyxqTqZMwNY322+VK96YpVMJBpUrS2ldLkKuhm1802a4TTi+9IATVIsnJCMUNaci1RclVJMRUGjhT50cJS6W9KY1DcA+dClylcraEMgCV3IK4DQrmOhJAiiRXSa4N61iOha0kkAak8qn7Bs4aC4F27l1UxlU8oPIikuyuH8b3I/w1Yg8gxmAamTw+1cQK4RDqWcfETEEwJgFxEnltU5T3RfHBtWi09src8MnwjMcKRoSQGAJJY8p6AVCcX7LIWQLcEnuz3iZiuURbbXYGQG35irjhsAmLwqo6kWsyrB/7VXu2MECBr1zR0invFrRXDurSc5ZcpUAIoJCAKgADTrPOVBiJrj8TpWi9WxiuBthVTKrBYAzQW00nNEk0rbZQADPQTr9edMv2tg0tmgiQSDqAMpgNEQRSznVdNNw2uUjLIIJ9CPUVR5ov1F8NockUmRQdoNE7yr0KAijoaSmhmoPYyDXKavcoXr1MWvUYoEjt+KSUUHaj26tEjJiorkV2gDVUSDBaOmlcSj5aJgpoUIoVrEoxehQoVEc5XRQpQBcvOfQR85msKSPAMcUuZM2VbvhYkkATsxgHQGKtWAwtxLkAqqX9VKNmDEEm2FUyZLhiAfoDVJwl8JMqjyrL4wTEj4lg/EK0zsrbYYVcTezBSURfuw8sGy5ltoQSCgCGeYJqORd0WxS7MvfYK3hymVwRdBIIKlcuUZFgx4QRynmaJ2quKpuAAnxKQAxYuIzSZUZIIjSZio1M2EFp1sXVHeMAjOGuKbhYMHEjNPgZAJhWI5UpxtFS0MpBW3BRAAc2cNkVdJXO8kFtIU1ySxyfCLRlG7IS5AeS/JSM+YCTGYDpufWnWLv5soBBtCTDSWzLGUagADxHSjcO4GLthWU5LZFsWy4DlgSpLEEglixKhj00rmI4O9qz3neo65iIAZCDJXVDsdKEMUurZeWSKWhPv5NHN2muH1pd67SIr3lFNykGeuG5StjpHLzU0aj3rtI5qeBOTDDWnC26LYFPbdsVZKiEmIG3SINTuC4b3mpnKN6LxvBKoDKANQp9/hJ+VK8quhUiKt0sp0pFDSyCqmo5FCjlaFYBiVdNcoVIDBQFCjWwJE7c/TnWATXZHgf7ViUSJQeJ9QDkXcCdJY+EdZrUbd9nayq5FxCF2VUKLlOUhgbgGTMFZPuzuFI3qK+z/CjC2WaD3uITvbaRmbukYi3ngeGWkyY5DnUn2exeRytu3nFxc1y6ha3buOVdhcuWzMXM6vbjqT0pJeQyLQ1m9csWwwtpcBKuyEt4ralR3JOzMTv+HlVd4dw8Mj3cOltMwC2y8tbuqpW2cqzIITvDMbvEHNVi49YKDD2UvDLelR3zZmVsysgtmJJOVgS2aNudQb8VvW3Y27Ns2lKKtu0ZdGuXSAIjZVQjLlE5lOwmpDodcCvYlVFu4ba/d5+8Ua2i5Zsty23hYLbUKOQJrna0juUM6BgF1g7akgaE8z0M1IdmuE2wcTfznEByxRpJUqS4gosJMMBBk+GoDtlYabUBgCpJBYEAyBsBvG9MFMicNfp3du6VEW8QF9aM2MmqUN1D8PQNRwxdKtjdKm4jKQa89cV6ZG9Jrv7VyqsUCTslLV2KnODcONxpPw86q2FvrIDZ9f3FzH2FXzgLWyMobWICXFyMfSdPrU8mStA6O5L/soUaCIqD40M1q4B+6Tr1AJGntUwxe2MsGdBBkgtuMpiSINVriWOJJRWBEnMw25wB+8I0nnXM5UwxhZVsFj2uN4LZZJguZHWSPKpkXKJceAF2jU8vyrqpXbjbatgyUnSQrNCu6RvQpyZiNChQpRACpPs7whsTibNkAnvLiqf8u7n2UE+1RqsRtWh/ZRwtpxWKAk2bRVJIUd5cH7x0EID86DdIBoXEOG4Y3VuOAuQJbRibi5FBBRkyiNBbURqTA6micExIxOJDwuW4ouWokF7KOWV7j65WzGGTmGzfiNC5hFu2MMjtcN2+7uty1cVoLIWLqLkBlCAgkDSdKtHBuFKHa6qi2yqbSZVyqAStxiANCp8MRympWPwgvGsMLt4Ky6Wst3NlUgn7xcoaJU5wDA3FVLhuKW3iBiHuIpugM1tpBFwN3NswBAyS2ZjuDV94h4EvXCGgByRr8KIR4FHMztvNU//AInbwwW3kLW1DZrkRlXuhdYXQ0MbjQA3QMCdQazQUTYsrCNbhRYOUrbBADaOsD4W8O586zXtPxi4bpD5ZSVGQyCs+Ez1IInzrROG3bxttCKRmi0ADluK65lIaYzqdCTWQcVxIu3bzgZfvXzLzVp1Hzpo8mEWxPnXFxFNGYzpS2HtyROg5ncAdTVNBWxTvDXWv08xXCmtgEwQTEjl0+lSGE4ArqTqHEEqw2HJp6Glc41dlFjk3RC2QTTkL5Us6ZGKkEHpSiXwKylq0K406ZIcPYpaLFIaYUH8XSOlTuFgrLAGdweR5x0qHw2ILBSS3iIy+GF8oM+VS2Iu+EQf0NK4JTtts9FQpJDfH8bu2RBcvY0DKdbioNGNt9/beAab3MUqs7MdEnKdACNMhUDYEHQcoNR3EMVAYkiAdZ19ABVf/wCJm4kL8IJ8p1kewBA9qaH82SyR6CRucUaddzrXbXEzzNRLvzovezXoRSRxt2TVziR61yoc3YoUwCn5KASprC9nrj/hb30FS+C7HEGXZR5Bc351OxOllQAOsbc62jsXw1rPDrdq2x77Em7e7204C2yQlu2c7aFxr4RrrPKq/guCYdWHeWjeXmpOWfIFRpV44zglF7D27As2icMGKO7i4ti2WZUtXBAALiJHiB1OlLJmqgcU4Sty/hr5YyCyKHstd8blAFV5GUwrNrtJPOtHwWDFtVQAAIIAGkRyHl/WqzwfhpGItkmVXD20VSzOuYO7loOmfKwEzJirYhEGOlIgMLctiOuvpvVe41wJbhcxGYOGjXNmAUkzvoAPSrK40powk/KP0KDdAiVC1NtUtoocBnu+Lwsqliq27caBRCrqZII00rG8PLozZMga5cJ1nx5iSG6QCPWvQmOsQCPw6mBO+pGUfWsq7Vd0l68LR522vKAIFwrpEdRE0VKiiKf+zHpUrwHCEXJPwwQy9Vbej2MPm5Uqz5CCNxTS2mkUgqaZZ7eAFxCp1AGUnkI1U+ZgikLFtwArA97ZgKeT2/3GPPy86ccMx6kIAIBA8OgljJgCdZApTG31XLmOhMLrqCTK+g0rzuqk4na1bsiOJYIOJHLmenT1FQ2KARiByqz4o9ImPkJqtcRB7waSWzAcp2AiedVwZHfSxMuP/pC+Ax4gSACPPf8ApT1Lju0CWJ0Cr0mdTyHnRuEdlzczd6WUxskGIOuu01cOF8LFkQoywASdM07Zi51GnLbWhOC6uTeM6KzwLgNi/mfOl51IBCsrqpPMxJbnrEaUz412NKuzoMogmBG4E6iOdWHgXArWFF3uDcm88sXYNJVmK5NBqQdz7VNiwRExPrqD6b0zaj/Ui8jb2YsbU6c/1O+1EgCtV7QdnVvLJ0fk0Rr0byrNeI4BrTlXEEV2QyWhJJdhiVrtdY9KFWJltBA3oj3hyph35NJ3MRpUaKD65i1WJIEkASYkkwBWn2sNnxdotmzJYKsuQOrLMBc/4GBknfMJrH+zWHvXOIYUHW33mY5dfhBYZgdOVbUhPeqBqMjE+MhZDAagfij6UjVMnJpkngrIUneSRPSVUAZQNoFPlAIj9aU1wdrKLm5MkyeekSKdId/1pArIkduNy8jTayo/tS1y57abeU60jsSZ+XOkewoF1Tv+tPyrPO232dm7c/aMKALrx3tucocgGGWTAbYGtJOv68qb3rXMSP8Aasg2YBeuvZbJeGR9NCevpofaksRixVh+2LgndNZxSo2UEpcO411t6eoI9qoaYrMAdIrojsdMsK4fMbbhW8LT4DlK6By4ABBJAiTS/FMebmRm5fEJmGPw6jQzyNJcCW49l3ADKHWyu4OZw7eCPiblH/eKl8L2Z77APlLl1uI7MTmYi2Qrb8srMQNga5XGpbOqU6joR4Lx5X+7cFmAJDKCQVHWPh1qe4f2bfFEG3Ayz96Yyo0xA5s3lEUlwXgyWVyJHIs7wC5J8OdhsOgrR+DYZMOncW4hNwp5v4iSPPepqKc7jwJkyNR6SMGDNpcpGwkkAwx/F7k6xUdjsT4su46DcmQR7+VXR8PPOoDGcLUksBlmASJOh205ExqelNLF5EI5BjhrZJLErmnbNAUcvM+gFOyCBoR6kEj26e9Q1i80atmH7q+BfpqZ9aeYa+CNGcERADSPfNpXK3R0ci947R4uvSqh234OXt5wPEOvMVYuKOywyk6ienvI0qKfiZuAqTm00nXX189verRm1TQHAylbkUKV7W4H9nvyv+HcGdPLqvtXa9GMrRF6I89rT/0x/qP9Kb3+0RbTLl8wxJqHNFrE+ovX2Y4q5d4nZDMzKouNB6BTyHrXoSzbycydTOgBY8wSPLSvPn2NWy3Eh/7N2eXIb1v6W9gOpMiddNhU5cgJIarpzj67CjiY1j+1IIOQBiTOkRlgfnSwaB76etKAJf69APzoiDUk/nNHvbnT8IPvOtJxrI9Y8jH+9IEWDGlSP15UlaHz1pblRRiE47wG1irL2rq57bAZgJE67iNmXQivN3aPsvfwmMOEGudl7o6eNXPgM/Q+Yr1STH6/Oq32k7MWcT3dxralrDZkIJUjWYBXlI2plKgPkq3EezrWsImGwoGbDqlxbgIUm9bJa4/RyYIjn4Typr2Jxa5gFLFDm+OAxEZ0ZgNtG25bVaDaOUrJAOh1M9Br00E+lRPFcFki4q+MCRruBoQfaueUrZeL1Qmt0DY6az/DoKs/Y5g63GkNkY2gdypWC6kjeCY8qzzs9xoXrl1cjK9uCcwEEMY0M8zWq8DspbsgJHN2jm7ks5PnJ3PSlwxp7GztcIkLh0Pn/aml/D5kYCBmDAT6FV/L60pisVEDnqf/ABH1NKlgB6bV0M5exWMRgYcJEEBdtJ01+tNhggDynXQ6yoOoBqV4kR36nkRTCw2a5HqB5Vwy5aO2PA24haOWIEiBvpJ+EqPSqx3YhiZkCdd551bcZZZxAGsSp6uIlD8jHrVW4iTEjZwFM8mkD1Eif9NbgdFc7d8L7zBs0ePD3VYz/wBO8IO3moPtQq02sOtx79ppi7ZKHXyAB9s30oV04syiqZPJBydmHrZBOiMRM6A/nXLhKkDu48j5+VSVrFKltGbMZn8Rj8Wmh61G3bucliCW00EwAAdzPpXacrRffsVcjHXJAGWw3kdXQfOtysqCyDkCxlm5zsBWNfYyFOMvlQpC4ZRrzY3EnXqa2HDuMy89SJiNZ2A6+dTlyEfpcgxG4NLMuw5SD70mnMyNSN+UUo7fOZ8jSsUJcPxaHYb6cyf511joKTvNJbzyR/OhdGm8CDHLWkegi1nQ+utLA01wxnX1/tTmY/XKjEwjiSf68qTQ5kOk/wC1KYl/ypg1yLe8eE6+etZgIvEXZY6AAx7GD/SmWOYEAco8uatIE0zxGPAZgWAAjcgSCBBHqcw9qbXuOWwhJZdNZB3gE8tdgfaoNNs6FEzzCdo1wt+zdbP3RRkZlAOYZoAA2OVh61oGCxYvLbvWi651BRtUaCNMyaqedY7x7DuMPZdm8NxrrKomFgid+pJPvWv8AtZbFgEZYtWtD5KsfOZp5KopoN3Im+F37z5izqwFyFzLkJC6akGDrrtypQdpUQ5XdFYSIY5RP+Y6HlSnBrcW+ZJ1+ev86jRh+9xdxt1QZP4sytcPsAi//Ia51lkivhxlySL44XcxUggZSCCGETl3BpHCXYcHz1pRsOAzZQPGpBgRqNeX61pjh7pB18qWTtmqiYuIAxU9dPI9ar3aLCAuV2F4N08F1TIYe0N7GrPe1yP1iobtOgALfu5bn+nRv/qT8qNAT2Q3Cbhe4H2JW5n8mXIHHzBoUpwxcuKYDZlZx/EoVvqs0KWS2azBkQ5c0eHUct99B/OiPdkR5nWIPvFOMZhVthALgYkHMBqFMkD6a0glqRpJj8tz+VeucZqH2HgtcxbzqEsLrvqzbf6a2HDXobU7Hcjqc1ZX9iShbOLuDndtqJ38Ksdv4hWmIuhgT1MyY1qcuTEthCAo6wT6idpo7MARoetJWdIJG6qQeXyrt+54h0HsPM0rMA6zyJZR9BXcc8Kff86b94C7a6G5pPOFXak+K3JlQeRHvuKRhSFsA0KJ5T7dQKkBcFMcNbMDWTpHpGs06w55HzrRMxlxC7HmdfLcUzxrzaI56fXTf1p1xMacpnffQVE4rE/dkjQKGJ6aHMfpR7gMV7SdvLv7bdWy6d1mRA2RSYQBW1I6lzVtx3A7bnM927dCXAPvu7RSQJBACidDIHrWMX3li3Uk/Oa2w40tZzAhQ6I5csNTkVYUHQbUM6pKi2B2yD+0rAgpZCqIN4KsQBqoBGUaAHT51aeDXnyXTcJz96wadgQqqQPSD8qrHaHjNvE2e4RxcxHeIylFYgFI+Jth67VchcEgTq0sTG5IXU+5qUv6pFo1v3kw2ONjDswEvoqKNSzt4UHpJB9Aaa8Os9ybak5pUyf3nLZnb3eY8ophxbiXiyg/B4N//UZfvX/gSFHncNK4O7IsnpI+R/3j2rlaGqiauRmTSPEdfUEDnUNmhj6+tTuLUAqelxP5moTiCRcPv5Ue4CcwkNajSQdKR4paBVZGnwkdQdCPlPzpDg93UrvK09xmtr0NOhCsYFcrWCY8D90xA5HMvyJUH3oV3FofvQNCVW4v+ZI/mo+ZoVmgswfiA8ZjT386DYRgQsQcs7gSI/OjWVmdTr6da5h3MkbzzIBOm0E7V6hyo2f7LMMi4M5csNdZpAOsIo3Mzt5Ve8GNtteYGuk7xVH+yZf+RQdXf9A1e8GIP0+s/nU2ZkrZfT1mJ5xSV4y0bjY0ngNfn/Q0e6fEfQ0oBGywJ9XuHbpG1N+KSbgjmSSNt4G/zpTh58R8jdj5imeMvEtOn4amxu5M2CNOep29NKXjeN4mm9jRQB0/rStp/wAz/KtEDI7i51OuhA+uhqI4ix7ho2y3NNN8h/MCpXjR+8A8hUVi1+6P+W5/+DVAHl/+lbvhezuD/ZrJvWku/c2SJZ9CUUsSAQNzWEldP10reLt4nDYJeTWrYOg1GRYrZVdDY21Y74VwzDG2zWcPatAhpClyxIXSfPy2qJ4VxMjDWbzDO/cqYH4nZiqKB5nL8zUvgmyA2x8IWfOSus1Edi7QZcCG1C2WuAcs6SFPtM+tcslSbOmGyRHCmTDguQzAkOQZzOSxuN7sD7AUMFd8An8Nz6Nt9RUtxVYR15Sp2G5idvU/OonC2/iHWD8mMVzXsqy0cTbwDnLL5AaGoni48c9YPzANSON1sLPRPyNRWL1VfQfkKYRcHcBehganrrghh1E/Sqvab8qsOEfwj0P5U6FIrEASrDk30bQg+4HzoUS+NxyihRM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6148" name="Picture 4" descr="http://www.conocereislaverdad.org/images/coronadeor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4" y="515560"/>
            <a:ext cx="2868365" cy="365443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940152" y="476671"/>
            <a:ext cx="3096344" cy="3693319"/>
          </a:xfrm>
          <a:prstGeom prst="rect">
            <a:avLst/>
          </a:prstGeom>
        </p:spPr>
        <p:txBody>
          <a:bodyPr wrap="square">
            <a:spAutoFit/>
          </a:bodyPr>
          <a:lstStyle/>
          <a:p>
            <a:pPr algn="ctr"/>
            <a:r>
              <a:rPr lang="es-CO" dirty="0" smtClean="0"/>
              <a:t>Dios dice: «</a:t>
            </a:r>
            <a:r>
              <a:rPr lang="es-CO" b="1" dirty="0" smtClean="0"/>
              <a:t>No </a:t>
            </a:r>
            <a:r>
              <a:rPr lang="es-CO" b="1" dirty="0"/>
              <a:t>tendrás otros dioses delante de </a:t>
            </a:r>
            <a:r>
              <a:rPr lang="es-CO" b="1" dirty="0" smtClean="0"/>
              <a:t>mí.</a:t>
            </a:r>
            <a:r>
              <a:rPr lang="es-CO" b="1" baseline="30000" dirty="0" smtClean="0"/>
              <a:t>4 </a:t>
            </a:r>
            <a:r>
              <a:rPr lang="es-CO" b="1" dirty="0"/>
              <a:t>"No te harás imagen, ni ninguna semejanza de lo que esté arriba en el </a:t>
            </a:r>
            <a:r>
              <a:rPr lang="es-CO" b="1" dirty="0" smtClean="0"/>
              <a:t>cielo,..</a:t>
            </a:r>
            <a:r>
              <a:rPr lang="es-CO" b="1" baseline="30000" dirty="0" smtClean="0"/>
              <a:t>5 </a:t>
            </a:r>
            <a:r>
              <a:rPr lang="es-CO" b="1" dirty="0"/>
              <a:t>No te inclinarás ante ellas ni les rendirás culto, porque yo soy Jehovah tu Dios, un Dios celoso que castigo la maldad de los padres sobre los hijos, sobre la tercera y sobre la cuarta generación de los que me </a:t>
            </a:r>
            <a:r>
              <a:rPr lang="es-CO" b="1" dirty="0" smtClean="0"/>
              <a:t>aborrecen</a:t>
            </a:r>
            <a:r>
              <a:rPr lang="es-CO" dirty="0" smtClean="0"/>
              <a:t>» </a:t>
            </a:r>
            <a:r>
              <a:rPr lang="es-CO" dirty="0" smtClean="0">
                <a:solidFill>
                  <a:srgbClr val="FF0000"/>
                </a:solidFill>
              </a:rPr>
              <a:t>Exo.20:3-5.</a:t>
            </a:r>
            <a:endParaRPr lang="es-CO" dirty="0">
              <a:solidFill>
                <a:srgbClr val="FF0000"/>
              </a:solidFill>
            </a:endParaRPr>
          </a:p>
        </p:txBody>
      </p:sp>
      <p:sp>
        <p:nvSpPr>
          <p:cNvPr id="7" name="6 Rectángulo"/>
          <p:cNvSpPr/>
          <p:nvPr/>
        </p:nvSpPr>
        <p:spPr>
          <a:xfrm>
            <a:off x="1835696" y="4336290"/>
            <a:ext cx="5256584" cy="923330"/>
          </a:xfrm>
          <a:prstGeom prst="rect">
            <a:avLst/>
          </a:prstGeom>
        </p:spPr>
        <p:txBody>
          <a:bodyPr wrap="square">
            <a:spAutoFit/>
          </a:bodyPr>
          <a:lstStyle/>
          <a:p>
            <a:pPr algn="ctr"/>
            <a:r>
              <a:rPr lang="es-CO" b="1" dirty="0"/>
              <a:t>Aquí aparece </a:t>
            </a:r>
            <a:r>
              <a:rPr lang="es-CO" b="1" dirty="0" smtClean="0"/>
              <a:t>rindiéndole </a:t>
            </a:r>
            <a:r>
              <a:rPr lang="es-CO" b="1" dirty="0"/>
              <a:t>culto a una </a:t>
            </a:r>
            <a:r>
              <a:rPr lang="es-CO" b="1" dirty="0" smtClean="0"/>
              <a:t>imagen de María, </a:t>
            </a:r>
            <a:r>
              <a:rPr lang="es-CO" b="1" dirty="0"/>
              <a:t>por otra parte, ella no es </a:t>
            </a:r>
            <a:r>
              <a:rPr lang="es-CO" b="1" dirty="0" smtClean="0"/>
              <a:t>Dios, quién dice que es al único que se debe adorar: </a:t>
            </a:r>
            <a:r>
              <a:rPr lang="es-CO" b="1" dirty="0">
                <a:solidFill>
                  <a:srgbClr val="FF0000"/>
                </a:solidFill>
              </a:rPr>
              <a:t>Lea Apoc.14:7.</a:t>
            </a:r>
          </a:p>
        </p:txBody>
      </p:sp>
    </p:spTree>
    <p:extLst>
      <p:ext uri="{BB962C8B-B14F-4D97-AF65-F5344CB8AC3E}">
        <p14:creationId xmlns:p14="http://schemas.microsoft.com/office/powerpoint/2010/main" val="2221950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148"/>
                                        </p:tgtEl>
                                        <p:attrNameLst>
                                          <p:attrName>style.visibility</p:attrName>
                                        </p:attrNameLst>
                                      </p:cBhvr>
                                      <p:to>
                                        <p:strVal val="visible"/>
                                      </p:to>
                                    </p:set>
                                    <p:animEffect transition="in" filter="fade">
                                      <p:cBhvr>
                                        <p:cTn id="12" dur="1000"/>
                                        <p:tgtEl>
                                          <p:spTgt spid="6148"/>
                                        </p:tgtEl>
                                      </p:cBhvr>
                                    </p:animEffect>
                                    <p:anim calcmode="lin" valueType="num">
                                      <p:cBhvr>
                                        <p:cTn id="13" dur="1000" fill="hold"/>
                                        <p:tgtEl>
                                          <p:spTgt spid="6148"/>
                                        </p:tgtEl>
                                        <p:attrNameLst>
                                          <p:attrName>ppt_x</p:attrName>
                                        </p:attrNameLst>
                                      </p:cBhvr>
                                      <p:tavLst>
                                        <p:tav tm="0">
                                          <p:val>
                                            <p:strVal val="#ppt_x"/>
                                          </p:val>
                                        </p:tav>
                                        <p:tav tm="100000">
                                          <p:val>
                                            <p:strVal val="#ppt_x"/>
                                          </p:val>
                                        </p:tav>
                                      </p:tavLst>
                                    </p:anim>
                                    <p:anim calcmode="lin" valueType="num">
                                      <p:cBhvr>
                                        <p:cTn id="14" dur="1000" fill="hold"/>
                                        <p:tgtEl>
                                          <p:spTgt spid="614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1)">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5"/>
            <a:ext cx="4933056" cy="4032448"/>
          </a:xfrm>
        </p:spPr>
        <p:txBody>
          <a:bodyPr>
            <a:normAutofit/>
          </a:bodyPr>
          <a:lstStyle/>
          <a:p>
            <a:pPr marL="0" indent="0" algn="ctr">
              <a:buNone/>
            </a:pPr>
            <a:r>
              <a:rPr lang="es-CO" dirty="0" smtClean="0"/>
              <a:t>La </a:t>
            </a:r>
            <a:r>
              <a:rPr lang="es-CO" dirty="0"/>
              <a:t>Babilonia simbólica constituye </a:t>
            </a:r>
            <a:r>
              <a:rPr lang="es-CO" dirty="0" smtClean="0"/>
              <a:t>el anticristo, la </a:t>
            </a:r>
            <a:r>
              <a:rPr lang="es-CO" dirty="0"/>
              <a:t>oposición religiosa organizada </a:t>
            </a:r>
            <a:r>
              <a:rPr lang="es-CO" dirty="0" smtClean="0"/>
              <a:t>contra Dios y el </a:t>
            </a:r>
            <a:r>
              <a:rPr lang="es-CO" dirty="0"/>
              <a:t>pueblo de Dios</a:t>
            </a:r>
            <a:r>
              <a:rPr lang="es-CO" dirty="0" smtClean="0"/>
              <a:t>, </a:t>
            </a:r>
            <a:r>
              <a:rPr lang="es-CO" dirty="0"/>
              <a:t>a través de toda la historia pero aquí específicamente en el tiempo del </a:t>
            </a:r>
            <a:r>
              <a:rPr lang="es-CO" dirty="0" smtClean="0"/>
              <a:t>fin. </a:t>
            </a:r>
            <a:endParaRPr lang="es-CO" dirty="0"/>
          </a:p>
        </p:txBody>
      </p:sp>
      <p:pic>
        <p:nvPicPr>
          <p:cNvPr id="2050" name="Picture 2" descr="http://t3.gstatic.com/images?q=tbn:ANd9GcRgCGL2q4PYHlcHIkOqZg8DJ4RNNzW5foAPzzsJBEl6VYiZVKF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5604" y="548680"/>
            <a:ext cx="3396876" cy="394446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528" y="4941168"/>
            <a:ext cx="8568952" cy="1569660"/>
          </a:xfrm>
          <a:prstGeom prst="rect">
            <a:avLst/>
          </a:prstGeom>
        </p:spPr>
        <p:txBody>
          <a:bodyPr wrap="square">
            <a:spAutoFit/>
          </a:bodyPr>
          <a:lstStyle/>
          <a:p>
            <a:pPr algn="ctr"/>
            <a:r>
              <a:rPr lang="es-CO" sz="2400" b="1" i="1" dirty="0" smtClean="0">
                <a:solidFill>
                  <a:srgbClr val="FF0000"/>
                </a:solidFill>
              </a:rPr>
              <a:t>Yo tengo muchos amigos en esta </a:t>
            </a:r>
            <a:r>
              <a:rPr lang="es-CO" sz="2400" b="1" i="1" dirty="0" smtClean="0">
                <a:solidFill>
                  <a:srgbClr val="FF0000"/>
                </a:solidFill>
              </a:rPr>
              <a:t>iglesia </a:t>
            </a:r>
            <a:r>
              <a:rPr lang="es-CO" sz="2400" b="1" i="1" dirty="0" smtClean="0">
                <a:solidFill>
                  <a:srgbClr val="FF0000"/>
                </a:solidFill>
              </a:rPr>
              <a:t>a quienes</a:t>
            </a:r>
            <a:r>
              <a:rPr lang="es-CO" sz="2400" dirty="0"/>
              <a:t> </a:t>
            </a:r>
            <a:r>
              <a:rPr lang="es-CO" sz="2400" b="1" i="1" dirty="0" smtClean="0">
                <a:solidFill>
                  <a:srgbClr val="FF0000"/>
                </a:solidFill>
              </a:rPr>
              <a:t>amo</a:t>
            </a:r>
            <a:r>
              <a:rPr lang="es-CO" sz="2400" b="1" i="1" dirty="0" smtClean="0">
                <a:solidFill>
                  <a:srgbClr val="FF0000"/>
                </a:solidFill>
              </a:rPr>
              <a:t>, ellos son sinceros en su </a:t>
            </a:r>
            <a:r>
              <a:rPr lang="es-CO" sz="2400" b="1" i="1" dirty="0" smtClean="0">
                <a:solidFill>
                  <a:srgbClr val="FF0000"/>
                </a:solidFill>
              </a:rPr>
              <a:t>fe</a:t>
            </a:r>
            <a:r>
              <a:rPr lang="es-CO" sz="2400" b="1" i="1" dirty="0">
                <a:solidFill>
                  <a:srgbClr val="FF0000"/>
                </a:solidFill>
              </a:rPr>
              <a:t> </a:t>
            </a:r>
            <a:r>
              <a:rPr lang="es-CO" sz="2400" b="1" i="1" dirty="0" smtClean="0">
                <a:solidFill>
                  <a:srgbClr val="FF0000"/>
                </a:solidFill>
              </a:rPr>
              <a:t>que</a:t>
            </a:r>
            <a:r>
              <a:rPr lang="es-CO" sz="2400" b="1" i="1" dirty="0" smtClean="0">
                <a:solidFill>
                  <a:srgbClr val="FF0000"/>
                </a:solidFill>
              </a:rPr>
              <a:t> </a:t>
            </a:r>
            <a:r>
              <a:rPr lang="es-CO" sz="2400" b="1" i="1" dirty="0" smtClean="0">
                <a:solidFill>
                  <a:srgbClr val="FF0000"/>
                </a:solidFill>
              </a:rPr>
              <a:t>necesitan conocer esto. Quizá </a:t>
            </a:r>
            <a:r>
              <a:rPr lang="es-CO" sz="2400" b="1" i="1" dirty="0">
                <a:solidFill>
                  <a:srgbClr val="FF0000"/>
                </a:solidFill>
              </a:rPr>
              <a:t>esto nos parezca extraño, pero según lo dice la Palabra de Dios, esta </a:t>
            </a:r>
            <a:r>
              <a:rPr lang="es-CO" sz="2400" b="1" i="1" dirty="0" smtClean="0">
                <a:solidFill>
                  <a:srgbClr val="FF0000"/>
                </a:solidFill>
              </a:rPr>
              <a:t> iglesia </a:t>
            </a:r>
            <a:r>
              <a:rPr lang="es-CO" sz="2400" b="1" i="1" dirty="0">
                <a:solidFill>
                  <a:srgbClr val="FF0000"/>
                </a:solidFill>
              </a:rPr>
              <a:t>llena las características para ser la ramera de Apoc.17.</a:t>
            </a:r>
          </a:p>
        </p:txBody>
      </p:sp>
      <p:sp>
        <p:nvSpPr>
          <p:cNvPr id="4" name="3 Rectángulo"/>
          <p:cNvSpPr/>
          <p:nvPr/>
        </p:nvSpPr>
        <p:spPr>
          <a:xfrm>
            <a:off x="5309301" y="4493147"/>
            <a:ext cx="3935052" cy="369332"/>
          </a:xfrm>
          <a:prstGeom prst="rect">
            <a:avLst/>
          </a:prstGeom>
        </p:spPr>
        <p:txBody>
          <a:bodyPr wrap="none">
            <a:spAutoFit/>
          </a:bodyPr>
          <a:lstStyle/>
          <a:p>
            <a:r>
              <a:rPr lang="es-CO" b="1" dirty="0"/>
              <a:t>Observe la combinación rojo y </a:t>
            </a:r>
            <a:r>
              <a:rPr lang="es-CO" b="1" dirty="0" smtClean="0"/>
              <a:t>morado</a:t>
            </a:r>
            <a:endParaRPr lang="es-CO" b="1" dirty="0"/>
          </a:p>
        </p:txBody>
      </p:sp>
    </p:spTree>
    <p:extLst>
      <p:ext uri="{BB962C8B-B14F-4D97-AF65-F5344CB8AC3E}">
        <p14:creationId xmlns:p14="http://schemas.microsoft.com/office/powerpoint/2010/main" val="178829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down)">
                                      <p:cBhvr>
                                        <p:cTn id="7" dur="580">
                                          <p:stCondLst>
                                            <p:cond delay="0"/>
                                          </p:stCondLst>
                                        </p:cTn>
                                        <p:tgtEl>
                                          <p:spTgt spid="2050"/>
                                        </p:tgtEl>
                                      </p:cBhvr>
                                    </p:animEffect>
                                    <p:anim calcmode="lin" valueType="num">
                                      <p:cBhvr>
                                        <p:cTn id="8"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0"/>
                                        </p:tgtEl>
                                      </p:cBhvr>
                                      <p:to x="100000" y="60000"/>
                                    </p:animScale>
                                    <p:animScale>
                                      <p:cBhvr>
                                        <p:cTn id="14" dur="166" decel="50000">
                                          <p:stCondLst>
                                            <p:cond delay="676"/>
                                          </p:stCondLst>
                                        </p:cTn>
                                        <p:tgtEl>
                                          <p:spTgt spid="2050"/>
                                        </p:tgtEl>
                                      </p:cBhvr>
                                      <p:to x="100000" y="100000"/>
                                    </p:animScale>
                                    <p:animScale>
                                      <p:cBhvr>
                                        <p:cTn id="15" dur="26">
                                          <p:stCondLst>
                                            <p:cond delay="1312"/>
                                          </p:stCondLst>
                                        </p:cTn>
                                        <p:tgtEl>
                                          <p:spTgt spid="2050"/>
                                        </p:tgtEl>
                                      </p:cBhvr>
                                      <p:to x="100000" y="80000"/>
                                    </p:animScale>
                                    <p:animScale>
                                      <p:cBhvr>
                                        <p:cTn id="16" dur="166" decel="50000">
                                          <p:stCondLst>
                                            <p:cond delay="1338"/>
                                          </p:stCondLst>
                                        </p:cTn>
                                        <p:tgtEl>
                                          <p:spTgt spid="2050"/>
                                        </p:tgtEl>
                                      </p:cBhvr>
                                      <p:to x="100000" y="100000"/>
                                    </p:animScale>
                                    <p:animScale>
                                      <p:cBhvr>
                                        <p:cTn id="17" dur="26">
                                          <p:stCondLst>
                                            <p:cond delay="1642"/>
                                          </p:stCondLst>
                                        </p:cTn>
                                        <p:tgtEl>
                                          <p:spTgt spid="2050"/>
                                        </p:tgtEl>
                                      </p:cBhvr>
                                      <p:to x="100000" y="90000"/>
                                    </p:animScale>
                                    <p:animScale>
                                      <p:cBhvr>
                                        <p:cTn id="18" dur="166" decel="50000">
                                          <p:stCondLst>
                                            <p:cond delay="1668"/>
                                          </p:stCondLst>
                                        </p:cTn>
                                        <p:tgtEl>
                                          <p:spTgt spid="2050"/>
                                        </p:tgtEl>
                                      </p:cBhvr>
                                      <p:to x="100000" y="100000"/>
                                    </p:animScale>
                                    <p:animScale>
                                      <p:cBhvr>
                                        <p:cTn id="19" dur="26">
                                          <p:stCondLst>
                                            <p:cond delay="1808"/>
                                          </p:stCondLst>
                                        </p:cTn>
                                        <p:tgtEl>
                                          <p:spTgt spid="2050"/>
                                        </p:tgtEl>
                                      </p:cBhvr>
                                      <p:to x="100000" y="95000"/>
                                    </p:animScale>
                                    <p:animScale>
                                      <p:cBhvr>
                                        <p:cTn id="20" dur="166" decel="50000">
                                          <p:stCondLst>
                                            <p:cond delay="1834"/>
                                          </p:stCondLst>
                                        </p:cTn>
                                        <p:tgtEl>
                                          <p:spTgt spid="2050"/>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1000"/>
                                        <p:tgtEl>
                                          <p:spTgt spid="2"/>
                                        </p:tgtEl>
                                      </p:cBhvr>
                                    </p:animEffect>
                                    <p:anim calcmode="lin" valueType="num">
                                      <p:cBhvr>
                                        <p:cTn id="26" dur="1000" fill="hold"/>
                                        <p:tgtEl>
                                          <p:spTgt spid="2"/>
                                        </p:tgtEl>
                                        <p:attrNameLst>
                                          <p:attrName>ppt_x</p:attrName>
                                        </p:attrNameLst>
                                      </p:cBhvr>
                                      <p:tavLst>
                                        <p:tav tm="0">
                                          <p:val>
                                            <p:strVal val="#ppt_x"/>
                                          </p:val>
                                        </p:tav>
                                        <p:tav tm="100000">
                                          <p:val>
                                            <p:strVal val="#ppt_x"/>
                                          </p:val>
                                        </p:tav>
                                      </p:tavLst>
                                    </p:anim>
                                    <p:anim calcmode="lin" valueType="num">
                                      <p:cBhvr>
                                        <p:cTn id="2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nodeType="clickEffect">
                                  <p:stCondLst>
                                    <p:cond delay="0"/>
                                  </p:stCondLst>
                                  <p:childTnLst>
                                    <p:set>
                                      <p:cBhvr>
                                        <p:cTn id="31" dur="1" fill="hold">
                                          <p:stCondLst>
                                            <p:cond delay="0"/>
                                          </p:stCondLst>
                                        </p:cTn>
                                        <p:tgtEl>
                                          <p:spTgt spid="4">
                                            <p:txEl>
                                              <p:pRg st="0" end="0"/>
                                            </p:txEl>
                                          </p:spTgt>
                                        </p:tgtEl>
                                        <p:attrNameLst>
                                          <p:attrName>style.visibility</p:attrName>
                                        </p:attrNameLst>
                                      </p:cBhvr>
                                      <p:to>
                                        <p:strVal val="visible"/>
                                      </p:to>
                                    </p:set>
                                    <p:animEffect transition="in" filter="wipe(down)">
                                      <p:cBhvr>
                                        <p:cTn id="32" dur="580">
                                          <p:stCondLst>
                                            <p:cond delay="0"/>
                                          </p:stCondLst>
                                        </p:cTn>
                                        <p:tgtEl>
                                          <p:spTgt spid="4">
                                            <p:txEl>
                                              <p:pRg st="0" end="0"/>
                                            </p:txEl>
                                          </p:spTgt>
                                        </p:tgtEl>
                                      </p:cBhvr>
                                    </p:animEffect>
                                    <p:anim calcmode="lin" valueType="num">
                                      <p:cBhvr>
                                        <p:cTn id="33"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38" dur="26">
                                          <p:stCondLst>
                                            <p:cond delay="650"/>
                                          </p:stCondLst>
                                        </p:cTn>
                                        <p:tgtEl>
                                          <p:spTgt spid="4">
                                            <p:txEl>
                                              <p:pRg st="0" end="0"/>
                                            </p:txEl>
                                          </p:spTgt>
                                        </p:tgtEl>
                                      </p:cBhvr>
                                      <p:to x="100000" y="60000"/>
                                    </p:animScale>
                                    <p:animScale>
                                      <p:cBhvr>
                                        <p:cTn id="39" dur="166" decel="50000">
                                          <p:stCondLst>
                                            <p:cond delay="676"/>
                                          </p:stCondLst>
                                        </p:cTn>
                                        <p:tgtEl>
                                          <p:spTgt spid="4">
                                            <p:txEl>
                                              <p:pRg st="0" end="0"/>
                                            </p:txEl>
                                          </p:spTgt>
                                        </p:tgtEl>
                                      </p:cBhvr>
                                      <p:to x="100000" y="100000"/>
                                    </p:animScale>
                                    <p:animScale>
                                      <p:cBhvr>
                                        <p:cTn id="40" dur="26">
                                          <p:stCondLst>
                                            <p:cond delay="1312"/>
                                          </p:stCondLst>
                                        </p:cTn>
                                        <p:tgtEl>
                                          <p:spTgt spid="4">
                                            <p:txEl>
                                              <p:pRg st="0" end="0"/>
                                            </p:txEl>
                                          </p:spTgt>
                                        </p:tgtEl>
                                      </p:cBhvr>
                                      <p:to x="100000" y="80000"/>
                                    </p:animScale>
                                    <p:animScale>
                                      <p:cBhvr>
                                        <p:cTn id="41" dur="166" decel="50000">
                                          <p:stCondLst>
                                            <p:cond delay="1338"/>
                                          </p:stCondLst>
                                        </p:cTn>
                                        <p:tgtEl>
                                          <p:spTgt spid="4">
                                            <p:txEl>
                                              <p:pRg st="0" end="0"/>
                                            </p:txEl>
                                          </p:spTgt>
                                        </p:tgtEl>
                                      </p:cBhvr>
                                      <p:to x="100000" y="100000"/>
                                    </p:animScale>
                                    <p:animScale>
                                      <p:cBhvr>
                                        <p:cTn id="42" dur="26">
                                          <p:stCondLst>
                                            <p:cond delay="1642"/>
                                          </p:stCondLst>
                                        </p:cTn>
                                        <p:tgtEl>
                                          <p:spTgt spid="4">
                                            <p:txEl>
                                              <p:pRg st="0" end="0"/>
                                            </p:txEl>
                                          </p:spTgt>
                                        </p:tgtEl>
                                      </p:cBhvr>
                                      <p:to x="100000" y="90000"/>
                                    </p:animScale>
                                    <p:animScale>
                                      <p:cBhvr>
                                        <p:cTn id="43" dur="166" decel="50000">
                                          <p:stCondLst>
                                            <p:cond delay="1668"/>
                                          </p:stCondLst>
                                        </p:cTn>
                                        <p:tgtEl>
                                          <p:spTgt spid="4">
                                            <p:txEl>
                                              <p:pRg st="0" end="0"/>
                                            </p:txEl>
                                          </p:spTgt>
                                        </p:tgtEl>
                                      </p:cBhvr>
                                      <p:to x="100000" y="100000"/>
                                    </p:animScale>
                                    <p:animScale>
                                      <p:cBhvr>
                                        <p:cTn id="44" dur="26">
                                          <p:stCondLst>
                                            <p:cond delay="1808"/>
                                          </p:stCondLst>
                                        </p:cTn>
                                        <p:tgtEl>
                                          <p:spTgt spid="4">
                                            <p:txEl>
                                              <p:pRg st="0" end="0"/>
                                            </p:txEl>
                                          </p:spTgt>
                                        </p:tgtEl>
                                      </p:cBhvr>
                                      <p:to x="100000" y="95000"/>
                                    </p:animScale>
                                    <p:animScale>
                                      <p:cBhvr>
                                        <p:cTn id="45" dur="166" decel="50000">
                                          <p:stCondLst>
                                            <p:cond delay="1834"/>
                                          </p:stCondLst>
                                        </p:cTn>
                                        <p:tgtEl>
                                          <p:spTgt spid="4">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260648"/>
            <a:ext cx="8229600" cy="1143000"/>
          </a:xfrm>
          <a:blipFill>
            <a:blip r:embed="rId2"/>
            <a:tile tx="0" ty="0" sx="100000" sy="100000" flip="none" algn="tl"/>
          </a:blipFill>
        </p:spPr>
        <p:txBody>
          <a:bodyPr>
            <a:noAutofit/>
          </a:bodyPr>
          <a:lstStyle/>
          <a:p>
            <a:r>
              <a:rPr lang="es-CO" sz="4000" b="1" i="1" dirty="0" smtClean="0">
                <a:solidFill>
                  <a:srgbClr val="FF0000"/>
                </a:solidFill>
                <a:latin typeface="Agency FB" pitchFamily="34" charset="0"/>
              </a:rPr>
              <a:t>Este tema es tan interesante que debemos identificar la </a:t>
            </a:r>
            <a:r>
              <a:rPr lang="es-CO" sz="4000" b="1" i="1" dirty="0">
                <a:solidFill>
                  <a:srgbClr val="FF0000"/>
                </a:solidFill>
                <a:latin typeface="Agency FB" pitchFamily="34" charset="0"/>
              </a:rPr>
              <a:t>sede de esta </a:t>
            </a:r>
            <a:r>
              <a:rPr lang="es-CO" sz="4000" b="1" i="1" dirty="0" smtClean="0">
                <a:solidFill>
                  <a:srgbClr val="FF0000"/>
                </a:solidFill>
                <a:latin typeface="Agency FB" pitchFamily="34" charset="0"/>
              </a:rPr>
              <a:t>iglesia.</a:t>
            </a:r>
            <a:endParaRPr lang="es-CO" sz="4000" b="1" i="1" dirty="0">
              <a:solidFill>
                <a:srgbClr val="FF0000"/>
              </a:solidFill>
              <a:latin typeface="Agency FB" pitchFamily="34" charset="0"/>
            </a:endParaRPr>
          </a:p>
        </p:txBody>
      </p:sp>
      <p:sp>
        <p:nvSpPr>
          <p:cNvPr id="3" name="2 Marcador de contenido"/>
          <p:cNvSpPr>
            <a:spLocks noGrp="1"/>
          </p:cNvSpPr>
          <p:nvPr>
            <p:ph idx="1"/>
          </p:nvPr>
        </p:nvSpPr>
        <p:spPr>
          <a:xfrm>
            <a:off x="179512" y="1600200"/>
            <a:ext cx="8856984" cy="5257800"/>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lgn="ctr">
              <a:buNone/>
            </a:pPr>
            <a:endParaRPr lang="es-CO" dirty="0" smtClean="0">
              <a:solidFill>
                <a:srgbClr val="FF0000"/>
              </a:solidFill>
            </a:endParaRPr>
          </a:p>
          <a:p>
            <a:pPr marL="0" indent="0" algn="ctr">
              <a:buNone/>
            </a:pPr>
            <a:r>
              <a:rPr lang="es-CO" dirty="0" smtClean="0">
                <a:solidFill>
                  <a:srgbClr val="FF0000"/>
                </a:solidFill>
              </a:rPr>
              <a:t>Apoc.17:1-5  </a:t>
            </a:r>
            <a:r>
              <a:rPr lang="es-CO" dirty="0" smtClean="0"/>
              <a:t>Vino </a:t>
            </a:r>
            <a:r>
              <a:rPr lang="es-CO" dirty="0"/>
              <a:t>uno de los siete ángeles que tenían las siete copas y habló conmigo diciendo: "Ven acá, y te mostraré la condenación de la gran ramera que está sentada sobre muchas </a:t>
            </a:r>
            <a:r>
              <a:rPr lang="es-CO" dirty="0" smtClean="0"/>
              <a:t>aguas.</a:t>
            </a:r>
            <a:r>
              <a:rPr lang="es-CO" dirty="0"/>
              <a:t> </a:t>
            </a:r>
            <a:r>
              <a:rPr lang="es-CO" b="1" baseline="30000" dirty="0" smtClean="0"/>
              <a:t>2 </a:t>
            </a:r>
            <a:r>
              <a:rPr lang="es-CO" dirty="0"/>
              <a:t>Con ella fornicaron los reyes de la tierra, y los que habitan en la tierra se embriagaron con el vino de su fornicación</a:t>
            </a:r>
            <a:r>
              <a:rPr lang="es-CO" dirty="0" smtClean="0"/>
              <a:t>."</a:t>
            </a:r>
            <a:endParaRPr lang="es-CO" dirty="0"/>
          </a:p>
          <a:p>
            <a:pPr marL="0" indent="0">
              <a:buNone/>
            </a:pPr>
            <a:endParaRPr lang="es-CO" b="1" baseline="30000" dirty="0" smtClean="0"/>
          </a:p>
          <a:p>
            <a:pPr marL="0" indent="0" algn="ctr">
              <a:buNone/>
            </a:pPr>
            <a:r>
              <a:rPr lang="es-CO" b="1" baseline="30000" dirty="0" smtClean="0"/>
              <a:t>3 </a:t>
            </a:r>
            <a:r>
              <a:rPr lang="es-CO" dirty="0"/>
              <a:t>Me llevó en el Espíritu al desierto. Y vi una mujer sentada sobre una bestia escarlata llena de nombres de blasfemia y que tenía siete cabezas y diez cuernos. </a:t>
            </a:r>
            <a:r>
              <a:rPr lang="es-CO" b="1" baseline="30000" dirty="0" smtClean="0"/>
              <a:t>4 </a:t>
            </a:r>
            <a:r>
              <a:rPr lang="es-CO" dirty="0"/>
              <a:t>La mujer estaba vestida de púrpura y escarlata, y estaba adornada con oro y piedras preciosas y perlas. En su mano tenía una copa de oro llena de abominaciones y de las impurezas de su inmoralidad. </a:t>
            </a:r>
            <a:r>
              <a:rPr lang="es-CO" dirty="0" smtClean="0"/>
              <a:t> </a:t>
            </a:r>
            <a:r>
              <a:rPr lang="es-CO" b="1" baseline="30000" dirty="0" smtClean="0"/>
              <a:t>5 </a:t>
            </a:r>
            <a:r>
              <a:rPr lang="es-CO" dirty="0"/>
              <a:t>En su frente estaba escrito un nombre, un misterio: "Babilonia la grande, madre de las rameras y de las abominaciones de la tierra</a:t>
            </a:r>
            <a:r>
              <a:rPr lang="es-CO" dirty="0" smtClean="0"/>
              <a:t>."</a:t>
            </a:r>
            <a:endParaRPr lang="es-CO" dirty="0">
              <a:solidFill>
                <a:srgbClr val="FF0000"/>
              </a:solidFill>
            </a:endParaRPr>
          </a:p>
        </p:txBody>
      </p:sp>
    </p:spTree>
    <p:extLst>
      <p:ext uri="{BB962C8B-B14F-4D97-AF65-F5344CB8AC3E}">
        <p14:creationId xmlns:p14="http://schemas.microsoft.com/office/powerpoint/2010/main" val="1722728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El texto nos da tres características para su identificación. </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251520" y="1600200"/>
            <a:ext cx="8568952" cy="4925144"/>
          </a:xfrm>
        </p:spPr>
        <p:txBody>
          <a:bodyPr>
            <a:normAutofit fontScale="92500" lnSpcReduction="20000"/>
          </a:bodyPr>
          <a:lstStyle/>
          <a:p>
            <a:pPr marL="0" indent="0">
              <a:buNone/>
            </a:pPr>
            <a:r>
              <a:rPr lang="es-CO" sz="3900" b="1" dirty="0" smtClean="0">
                <a:solidFill>
                  <a:srgbClr val="FF0000"/>
                </a:solidFill>
              </a:rPr>
              <a:t>1</a:t>
            </a:r>
            <a:r>
              <a:rPr lang="es-CO" dirty="0" smtClean="0"/>
              <a:t>).</a:t>
            </a:r>
            <a:r>
              <a:rPr lang="es-CO" sz="3500" b="1" dirty="0" smtClean="0"/>
              <a:t> </a:t>
            </a:r>
            <a:r>
              <a:rPr lang="es-CO" sz="3500" b="1" u="sng" dirty="0" smtClean="0"/>
              <a:t>Bestia.</a:t>
            </a:r>
            <a:r>
              <a:rPr lang="es-CO" dirty="0" smtClean="0"/>
              <a:t> </a:t>
            </a:r>
            <a:r>
              <a:rPr lang="es-CO" dirty="0">
                <a:solidFill>
                  <a:srgbClr val="FF0000"/>
                </a:solidFill>
              </a:rPr>
              <a:t>Dan.7:17,23</a:t>
            </a:r>
            <a:r>
              <a:rPr lang="es-CO" dirty="0" smtClean="0"/>
              <a:t>.</a:t>
            </a:r>
            <a:r>
              <a:rPr lang="es-CO" dirty="0"/>
              <a:t> </a:t>
            </a:r>
            <a:endParaRPr lang="es-CO" dirty="0" smtClean="0"/>
          </a:p>
          <a:p>
            <a:pPr marL="0" indent="0">
              <a:buNone/>
            </a:pPr>
            <a:r>
              <a:rPr lang="es-CO" dirty="0" smtClean="0"/>
              <a:t>Estas </a:t>
            </a:r>
            <a:r>
              <a:rPr lang="es-CO" dirty="0"/>
              <a:t>cuatro grandes bestias son cuatro reyes que se levantarán en la tierra. </a:t>
            </a:r>
            <a:r>
              <a:rPr lang="es-CO" dirty="0" smtClean="0"/>
              <a:t>23 "Dijo </a:t>
            </a:r>
            <a:r>
              <a:rPr lang="es-CO" dirty="0"/>
              <a:t>así: ‘La cuarta bestia será un cuarto reino en la tierra, el cual será diferente de todos los otros reinos. A toda la tierra devorará; la trillará y despedazará</a:t>
            </a:r>
            <a:r>
              <a:rPr lang="es-CO" dirty="0" smtClean="0"/>
              <a:t>.</a:t>
            </a:r>
          </a:p>
          <a:p>
            <a:pPr marL="514350" indent="-514350">
              <a:buAutoNum type="arabicParenR"/>
            </a:pPr>
            <a:endParaRPr lang="es-CO" dirty="0"/>
          </a:p>
          <a:p>
            <a:pPr marL="0" indent="0">
              <a:buNone/>
            </a:pPr>
            <a:r>
              <a:rPr lang="es-CO" dirty="0" smtClean="0"/>
              <a:t>Las cuatro bestias representan cuatro reinos o imperios, (</a:t>
            </a:r>
            <a:r>
              <a:rPr lang="es-CO" b="1" dirty="0" smtClean="0">
                <a:solidFill>
                  <a:srgbClr val="FF0000"/>
                </a:solidFill>
              </a:rPr>
              <a:t>1</a:t>
            </a:r>
            <a:r>
              <a:rPr lang="es-CO" dirty="0" smtClean="0"/>
              <a:t>), Babilonia (</a:t>
            </a:r>
            <a:r>
              <a:rPr lang="es-CO" b="1" dirty="0" smtClean="0">
                <a:solidFill>
                  <a:srgbClr val="FF0000"/>
                </a:solidFill>
              </a:rPr>
              <a:t>2</a:t>
            </a:r>
            <a:r>
              <a:rPr lang="es-CO" dirty="0" smtClean="0"/>
              <a:t>), Medo Percia (</a:t>
            </a:r>
            <a:r>
              <a:rPr lang="es-CO" b="1" dirty="0" smtClean="0">
                <a:solidFill>
                  <a:srgbClr val="FF0000"/>
                </a:solidFill>
              </a:rPr>
              <a:t>3</a:t>
            </a:r>
            <a:r>
              <a:rPr lang="es-CO" dirty="0" smtClean="0"/>
              <a:t>), Grecia y (</a:t>
            </a:r>
            <a:r>
              <a:rPr lang="es-CO" b="1" dirty="0" smtClean="0">
                <a:solidFill>
                  <a:srgbClr val="FF0000"/>
                </a:solidFill>
              </a:rPr>
              <a:t>4</a:t>
            </a:r>
            <a:r>
              <a:rPr lang="es-CO" dirty="0" smtClean="0"/>
              <a:t>), el  Imperio Romano.</a:t>
            </a:r>
          </a:p>
          <a:p>
            <a:pPr marL="0" indent="0">
              <a:buNone/>
            </a:pPr>
            <a:r>
              <a:rPr lang="es-CO" dirty="0" smtClean="0"/>
              <a:t> </a:t>
            </a:r>
            <a:endParaRPr lang="es-CO" dirty="0"/>
          </a:p>
          <a:p>
            <a:endParaRPr lang="es-CO" dirty="0"/>
          </a:p>
          <a:p>
            <a:endParaRPr lang="es-CO" dirty="0"/>
          </a:p>
        </p:txBody>
      </p:sp>
    </p:spTree>
    <p:extLst>
      <p:ext uri="{BB962C8B-B14F-4D97-AF65-F5344CB8AC3E}">
        <p14:creationId xmlns:p14="http://schemas.microsoft.com/office/powerpoint/2010/main" val="2254349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728192"/>
          </a:xfrm>
        </p:spPr>
        <p:txBody>
          <a:bodyPr>
            <a:normAutofit fontScale="92500" lnSpcReduction="20000"/>
          </a:bodyPr>
          <a:lstStyle/>
          <a:p>
            <a:pPr marL="0" indent="0">
              <a:buNone/>
            </a:pPr>
            <a:r>
              <a:rPr lang="es-CO" b="1" dirty="0">
                <a:solidFill>
                  <a:srgbClr val="FF0000"/>
                </a:solidFill>
              </a:rPr>
              <a:t>2</a:t>
            </a:r>
            <a:r>
              <a:rPr lang="es-CO" dirty="0"/>
              <a:t>) </a:t>
            </a:r>
            <a:r>
              <a:rPr lang="es-CO" sz="3600" b="1" u="sng" dirty="0"/>
              <a:t>Las siete </a:t>
            </a:r>
            <a:r>
              <a:rPr lang="es-CO" sz="3600" b="1" u="sng" dirty="0" smtClean="0"/>
              <a:t>cabezas.</a:t>
            </a:r>
            <a:r>
              <a:rPr lang="es-CO" dirty="0" smtClean="0">
                <a:solidFill>
                  <a:srgbClr val="FF0000"/>
                </a:solidFill>
              </a:rPr>
              <a:t> </a:t>
            </a:r>
            <a:r>
              <a:rPr lang="es-CO" dirty="0">
                <a:solidFill>
                  <a:srgbClr val="FF0000"/>
                </a:solidFill>
              </a:rPr>
              <a:t>Apoc.17:9</a:t>
            </a:r>
            <a:r>
              <a:rPr lang="es-CO" dirty="0" smtClean="0">
                <a:solidFill>
                  <a:srgbClr val="FF0000"/>
                </a:solidFill>
              </a:rPr>
              <a:t>.</a:t>
            </a:r>
          </a:p>
          <a:p>
            <a:pPr marL="0" indent="0">
              <a:buNone/>
            </a:pPr>
            <a:r>
              <a:rPr lang="es-CO" dirty="0"/>
              <a:t>Aquí está la mente que tiene sabiduría: Las siete cabezas son siete montes sobre los cuales está sentada la mujer</a:t>
            </a:r>
            <a:r>
              <a:rPr lang="es-CO" dirty="0" smtClean="0"/>
              <a:t>.</a:t>
            </a:r>
          </a:p>
        </p:txBody>
      </p:sp>
      <p:sp>
        <p:nvSpPr>
          <p:cNvPr id="4" name="3 Rectángulo"/>
          <p:cNvSpPr/>
          <p:nvPr/>
        </p:nvSpPr>
        <p:spPr>
          <a:xfrm>
            <a:off x="-26761" y="2387856"/>
            <a:ext cx="2699792" cy="4401205"/>
          </a:xfrm>
          <a:prstGeom prst="rect">
            <a:avLst/>
          </a:prstGeom>
        </p:spPr>
        <p:txBody>
          <a:bodyPr wrap="square">
            <a:spAutoFit/>
          </a:bodyPr>
          <a:lstStyle/>
          <a:p>
            <a:pPr algn="ctr"/>
            <a:r>
              <a:rPr lang="es-CO" sz="2800" dirty="0" smtClean="0"/>
              <a:t>Nota. Recuerde </a:t>
            </a:r>
            <a:r>
              <a:rPr lang="es-CO" sz="2800" dirty="0"/>
              <a:t>que cuando el imperio Romano se fragmento en diez </a:t>
            </a:r>
            <a:r>
              <a:rPr lang="es-CO" sz="2800" dirty="0" smtClean="0"/>
              <a:t>partes en el 476 d.C. El </a:t>
            </a:r>
            <a:r>
              <a:rPr lang="es-CO" sz="2800" dirty="0"/>
              <a:t>cuerno pequeño arrancó </a:t>
            </a:r>
            <a:r>
              <a:rPr lang="es-CO" sz="2800" dirty="0" smtClean="0"/>
              <a:t>tres, los otros siete</a:t>
            </a:r>
            <a:r>
              <a:rPr lang="es-CO" sz="2800" dirty="0"/>
              <a:t> </a:t>
            </a:r>
            <a:r>
              <a:rPr lang="es-CO" sz="2800" dirty="0" smtClean="0"/>
              <a:t>lo respaldaban.</a:t>
            </a:r>
            <a:endParaRPr lang="es-CO" sz="2800" dirty="0">
              <a:solidFill>
                <a:srgbClr val="FF0000"/>
              </a:solidFill>
            </a:endParaRPr>
          </a:p>
        </p:txBody>
      </p:sp>
      <p:pic>
        <p:nvPicPr>
          <p:cNvPr id="5" name="Picture 2" descr="http://saulsalas4.webs.com/REYES%2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2148680"/>
            <a:ext cx="6264696" cy="4448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7021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2520280" cy="4536504"/>
          </a:xfrm>
        </p:spPr>
        <p:txBody>
          <a:bodyPr>
            <a:normAutofit fontScale="92500" lnSpcReduction="10000"/>
          </a:bodyPr>
          <a:lstStyle/>
          <a:p>
            <a:pPr marL="0" indent="0" algn="ctr">
              <a:buNone/>
            </a:pPr>
            <a:r>
              <a:rPr lang="es-CO" dirty="0"/>
              <a:t>Montes. Un símbolo profético común para designar poderes políticos o político-religiosos </a:t>
            </a:r>
            <a:r>
              <a:rPr lang="es-CO" dirty="0">
                <a:solidFill>
                  <a:srgbClr val="FF0000"/>
                </a:solidFill>
              </a:rPr>
              <a:t>(</a:t>
            </a:r>
            <a:r>
              <a:rPr lang="es-CO" dirty="0" smtClean="0">
                <a:solidFill>
                  <a:srgbClr val="FF0000"/>
                </a:solidFill>
              </a:rPr>
              <a:t>Isa.2:2-3).</a:t>
            </a:r>
            <a:endParaRPr lang="es-CO" dirty="0">
              <a:solidFill>
                <a:srgbClr val="FF0000"/>
              </a:solidFill>
            </a:endParaRPr>
          </a:p>
        </p:txBody>
      </p:sp>
      <p:pic>
        <p:nvPicPr>
          <p:cNvPr id="1026" name="Picture 2" descr="http://3.bp.blogspot.com/-exA7RisdJIk/UH8TMDf1p2I/AAAAAAAACUc/hddEyNtx-aU/s1600/colina+roman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99792" y="260648"/>
            <a:ext cx="6444208" cy="468052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17402" y="5149762"/>
            <a:ext cx="8568952" cy="1569660"/>
          </a:xfrm>
          <a:prstGeom prst="rect">
            <a:avLst/>
          </a:prstGeom>
        </p:spPr>
        <p:txBody>
          <a:bodyPr wrap="square">
            <a:spAutoFit/>
          </a:bodyPr>
          <a:lstStyle/>
          <a:p>
            <a:pPr algn="ctr"/>
            <a:r>
              <a:rPr lang="es-CO" sz="3200" i="1" dirty="0">
                <a:solidFill>
                  <a:srgbClr val="FF0000"/>
                </a:solidFill>
              </a:rPr>
              <a:t>Este símbolo también puede ser una alusión a la ciudad de Roma con sus siete colinas.</a:t>
            </a:r>
          </a:p>
          <a:p>
            <a:pPr algn="ctr"/>
            <a:endParaRPr lang="es-CO" sz="3200" i="1" dirty="0">
              <a:solidFill>
                <a:srgbClr val="FF0000"/>
              </a:solidFill>
            </a:endParaRPr>
          </a:p>
        </p:txBody>
      </p:sp>
    </p:spTree>
    <p:extLst>
      <p:ext uri="{BB962C8B-B14F-4D97-AF65-F5344CB8AC3E}">
        <p14:creationId xmlns:p14="http://schemas.microsoft.com/office/powerpoint/2010/main" val="250310919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620688"/>
            <a:ext cx="3168352" cy="3888432"/>
          </a:xfrm>
        </p:spPr>
        <p:txBody>
          <a:bodyPr>
            <a:normAutofit fontScale="77500" lnSpcReduction="20000"/>
          </a:bodyPr>
          <a:lstStyle/>
          <a:p>
            <a:pPr marL="0" indent="0" algn="ctr">
              <a:buNone/>
            </a:pPr>
            <a:r>
              <a:rPr lang="es-CO" dirty="0" smtClean="0"/>
              <a:t>¿Qué representan las «aguas» sobre las que se sienta la ramera?</a:t>
            </a:r>
          </a:p>
          <a:p>
            <a:pPr marL="0" indent="0" algn="ctr">
              <a:buNone/>
            </a:pPr>
            <a:endParaRPr lang="es-CO" dirty="0"/>
          </a:p>
          <a:p>
            <a:pPr marL="0" indent="0" algn="ctr">
              <a:buNone/>
            </a:pPr>
            <a:r>
              <a:rPr lang="es-CO" dirty="0"/>
              <a:t>Y él me dice: Las aguas que has visto donde la ramera se sienta, </a:t>
            </a:r>
            <a:r>
              <a:rPr lang="es-CO" i="1" u="sng" dirty="0"/>
              <a:t>son pueblos y muchedumbres y naciones y </a:t>
            </a:r>
            <a:r>
              <a:rPr lang="es-CO" i="1" u="sng" dirty="0" smtClean="0"/>
              <a:t>lenguas.</a:t>
            </a:r>
          </a:p>
          <a:p>
            <a:pPr marL="0" indent="0" algn="ctr">
              <a:buNone/>
            </a:pPr>
            <a:r>
              <a:rPr lang="es-CO" dirty="0" smtClean="0">
                <a:solidFill>
                  <a:srgbClr val="FF0000"/>
                </a:solidFill>
              </a:rPr>
              <a:t>Apoc.17:15. </a:t>
            </a:r>
            <a:endParaRPr lang="es-CO" dirty="0">
              <a:solidFill>
                <a:srgbClr val="FF0000"/>
              </a:solidFill>
            </a:endParaRPr>
          </a:p>
        </p:txBody>
      </p:sp>
      <p:pic>
        <p:nvPicPr>
          <p:cNvPr id="1026" name="Picture 2" descr="http://t0.gstatic.com/images?q=tbn:ANd9GcQD8n6Ooqsyc33TILGgwzTKur6MvAK6MiEsThEa56YJrMOsehzO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920" y="620688"/>
            <a:ext cx="5112568" cy="381642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5998" y="4581128"/>
            <a:ext cx="9128002" cy="2308324"/>
          </a:xfrm>
          <a:prstGeom prst="rect">
            <a:avLst/>
          </a:prstGeom>
        </p:spPr>
        <p:txBody>
          <a:bodyPr wrap="square">
            <a:spAutoFit/>
          </a:bodyPr>
          <a:lstStyle/>
          <a:p>
            <a:pPr algn="ctr"/>
            <a:r>
              <a:rPr lang="es-CO" sz="2400" i="1" dirty="0">
                <a:solidFill>
                  <a:srgbClr val="FF0000"/>
                </a:solidFill>
              </a:rPr>
              <a:t>Los adeptos a esta iglesia son aproximadamente 1.200.millones, los cuales son representados en el </a:t>
            </a:r>
            <a:r>
              <a:rPr lang="es-CO" sz="2400" i="1" dirty="0" smtClean="0">
                <a:solidFill>
                  <a:srgbClr val="FF0000"/>
                </a:solidFill>
              </a:rPr>
              <a:t>ángelus </a:t>
            </a:r>
            <a:r>
              <a:rPr lang="es-CO" sz="2400" i="1" dirty="0">
                <a:solidFill>
                  <a:srgbClr val="FF0000"/>
                </a:solidFill>
              </a:rPr>
              <a:t>cada domingo en esta multitud para recibir la bendición papal</a:t>
            </a:r>
            <a:r>
              <a:rPr lang="es-CO" sz="2400" i="1" dirty="0" smtClean="0">
                <a:solidFill>
                  <a:srgbClr val="FF0000"/>
                </a:solidFill>
              </a:rPr>
              <a:t>. Por otra parte, en la entronización del papa Francisco I el día 19 de Marzo del 2013, estuvieron presente </a:t>
            </a:r>
            <a:r>
              <a:rPr lang="es-CO" sz="2400" i="1" dirty="0" smtClean="0">
                <a:solidFill>
                  <a:srgbClr val="FF0000"/>
                </a:solidFill>
              </a:rPr>
              <a:t>132 </a:t>
            </a:r>
            <a:r>
              <a:rPr lang="es-CO" sz="2400" i="1" dirty="0" smtClean="0">
                <a:solidFill>
                  <a:srgbClr val="FF0000"/>
                </a:solidFill>
              </a:rPr>
              <a:t>delegaciones del mismo numero de estados, </a:t>
            </a:r>
            <a:r>
              <a:rPr lang="es-CO" sz="2400" i="1" dirty="0" smtClean="0">
                <a:solidFill>
                  <a:srgbClr val="FF0000"/>
                </a:solidFill>
              </a:rPr>
              <a:t>además representantes</a:t>
            </a:r>
            <a:r>
              <a:rPr lang="es-CO" sz="2400" i="1" dirty="0" smtClean="0">
                <a:solidFill>
                  <a:srgbClr val="FF0000"/>
                </a:solidFill>
              </a:rPr>
              <a:t> </a:t>
            </a:r>
            <a:r>
              <a:rPr lang="es-CO" sz="2400" i="1" dirty="0" smtClean="0">
                <a:solidFill>
                  <a:srgbClr val="FF0000"/>
                </a:solidFill>
              </a:rPr>
              <a:t>de varias religiones del </a:t>
            </a:r>
            <a:r>
              <a:rPr lang="es-CO" sz="2400" i="1" dirty="0" smtClean="0">
                <a:solidFill>
                  <a:srgbClr val="FF0000"/>
                </a:solidFill>
              </a:rPr>
              <a:t>mundo</a:t>
            </a:r>
            <a:r>
              <a:rPr lang="es-CO" sz="2400" i="1" dirty="0" smtClean="0">
                <a:solidFill>
                  <a:srgbClr val="FF0000"/>
                </a:solidFill>
              </a:rPr>
              <a:t> como musulmanes y judíos etc. etc. </a:t>
            </a:r>
            <a:endParaRPr lang="es-CO" sz="2400" i="1" dirty="0">
              <a:solidFill>
                <a:srgbClr val="FF0000"/>
              </a:solidFill>
            </a:endParaRPr>
          </a:p>
        </p:txBody>
      </p:sp>
    </p:spTree>
    <p:extLst>
      <p:ext uri="{BB962C8B-B14F-4D97-AF65-F5344CB8AC3E}">
        <p14:creationId xmlns:p14="http://schemas.microsoft.com/office/powerpoint/2010/main" val="3169103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wheel(1)">
                                      <p:cBhvr>
                                        <p:cTn id="21" dur="2000"/>
                                        <p:tgtEl>
                                          <p:spTgt spid="1026"/>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
                                            <p:txEl>
                                              <p:pRg st="0" end="0"/>
                                            </p:txEl>
                                          </p:spTgt>
                                        </p:tgtEl>
                                        <p:attrNameLst>
                                          <p:attrName>style.visibility</p:attrName>
                                        </p:attrNameLst>
                                      </p:cBhvr>
                                      <p:to>
                                        <p:strVal val="visible"/>
                                      </p:to>
                                    </p:set>
                                    <p:animEffect transition="in" filter="fade">
                                      <p:cBhvr>
                                        <p:cTn id="26" dur="1000"/>
                                        <p:tgtEl>
                                          <p:spTgt spid="2">
                                            <p:txEl>
                                              <p:pRg st="0" end="0"/>
                                            </p:txEl>
                                          </p:spTgt>
                                        </p:tgtEl>
                                      </p:cBhvr>
                                    </p:animEffect>
                                    <p:anim calcmode="lin" valueType="num">
                                      <p:cBhvr>
                                        <p:cTn id="27"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12968" cy="6408712"/>
          </a:xfrm>
        </p:spPr>
        <p:txBody>
          <a:bodyPr>
            <a:normAutofit fontScale="92500" lnSpcReduction="10000"/>
          </a:bodyPr>
          <a:lstStyle/>
          <a:p>
            <a:pPr marL="0" indent="0">
              <a:buNone/>
            </a:pPr>
            <a:r>
              <a:rPr lang="es-CO" b="1" dirty="0">
                <a:solidFill>
                  <a:srgbClr val="FF0000"/>
                </a:solidFill>
              </a:rPr>
              <a:t>3</a:t>
            </a:r>
            <a:r>
              <a:rPr lang="es-CO" dirty="0"/>
              <a:t>) </a:t>
            </a:r>
            <a:r>
              <a:rPr lang="es-CO" b="1" u="sng" dirty="0"/>
              <a:t>Los diez </a:t>
            </a:r>
            <a:r>
              <a:rPr lang="es-CO" b="1" u="sng" dirty="0" smtClean="0"/>
              <a:t>cuernos.</a:t>
            </a:r>
            <a:r>
              <a:rPr lang="es-CO" dirty="0" smtClean="0">
                <a:solidFill>
                  <a:srgbClr val="FF0000"/>
                </a:solidFill>
              </a:rPr>
              <a:t> </a:t>
            </a:r>
            <a:r>
              <a:rPr lang="es-CO" dirty="0">
                <a:solidFill>
                  <a:srgbClr val="FF0000"/>
                </a:solidFill>
              </a:rPr>
              <a:t>Apoc.17:12</a:t>
            </a:r>
            <a:r>
              <a:rPr lang="es-CO" dirty="0"/>
              <a:t>.</a:t>
            </a:r>
          </a:p>
          <a:p>
            <a:pPr marL="0" indent="0">
              <a:buNone/>
            </a:pPr>
            <a:r>
              <a:rPr lang="es-CO" dirty="0" smtClean="0"/>
              <a:t>Los </a:t>
            </a:r>
            <a:r>
              <a:rPr lang="es-CO" dirty="0"/>
              <a:t>diez cuernos que has visto son diez reyes que todavía no han recibido reino, pero toman autoridad por una hora como reyes junto con la </a:t>
            </a:r>
            <a:r>
              <a:rPr lang="es-CO" dirty="0" smtClean="0"/>
              <a:t>bestia.</a:t>
            </a:r>
          </a:p>
          <a:p>
            <a:pPr marL="0" indent="0">
              <a:buNone/>
            </a:pPr>
            <a:endParaRPr lang="es-CO" dirty="0"/>
          </a:p>
          <a:p>
            <a:pPr marL="0" indent="0">
              <a:buNone/>
            </a:pPr>
            <a:r>
              <a:rPr lang="es-CO" dirty="0"/>
              <a:t> </a:t>
            </a:r>
            <a:r>
              <a:rPr lang="es-CO" dirty="0" smtClean="0">
                <a:solidFill>
                  <a:srgbClr val="FF0000"/>
                </a:solidFill>
              </a:rPr>
              <a:t>C.B.A</a:t>
            </a:r>
            <a:r>
              <a:rPr lang="es-CO" dirty="0" smtClean="0"/>
              <a:t>. dice: </a:t>
            </a:r>
            <a:r>
              <a:rPr lang="es-CO" dirty="0" smtClean="0">
                <a:solidFill>
                  <a:srgbClr val="0070C0"/>
                </a:solidFill>
              </a:rPr>
              <a:t>«Los diez cuernos se </a:t>
            </a:r>
            <a:r>
              <a:rPr lang="es-CO" dirty="0">
                <a:solidFill>
                  <a:srgbClr val="0070C0"/>
                </a:solidFill>
              </a:rPr>
              <a:t>refiere a todos los poderes de la categoría llamada “cuernos</a:t>
            </a:r>
            <a:r>
              <a:rPr lang="es-CO" dirty="0" smtClean="0">
                <a:solidFill>
                  <a:srgbClr val="0070C0"/>
                </a:solidFill>
              </a:rPr>
              <a:t>”, </a:t>
            </a:r>
            <a:r>
              <a:rPr lang="es-CO" dirty="0">
                <a:solidFill>
                  <a:srgbClr val="0070C0"/>
                </a:solidFill>
              </a:rPr>
              <a:t>sin tener en cuenta un número </a:t>
            </a:r>
            <a:r>
              <a:rPr lang="es-CO" dirty="0" smtClean="0">
                <a:solidFill>
                  <a:srgbClr val="0070C0"/>
                </a:solidFill>
              </a:rPr>
              <a:t>preciso. </a:t>
            </a:r>
          </a:p>
          <a:p>
            <a:pPr marL="0" indent="0">
              <a:buNone/>
            </a:pPr>
            <a:r>
              <a:rPr lang="es-CO" dirty="0" smtClean="0">
                <a:solidFill>
                  <a:srgbClr val="0070C0"/>
                </a:solidFill>
              </a:rPr>
              <a:t>Estos diez cuernos representan a todos los reinos, y  </a:t>
            </a:r>
            <a:r>
              <a:rPr lang="es-CO" dirty="0">
                <a:solidFill>
                  <a:srgbClr val="0070C0"/>
                </a:solidFill>
              </a:rPr>
              <a:t>l</a:t>
            </a:r>
            <a:r>
              <a:rPr lang="es-CO" dirty="0" smtClean="0">
                <a:solidFill>
                  <a:srgbClr val="0070C0"/>
                </a:solidFill>
              </a:rPr>
              <a:t>a </a:t>
            </a:r>
            <a:r>
              <a:rPr lang="es-CO" dirty="0">
                <a:solidFill>
                  <a:srgbClr val="0070C0"/>
                </a:solidFill>
              </a:rPr>
              <a:t>breve “hora</a:t>
            </a:r>
            <a:r>
              <a:rPr lang="es-CO" dirty="0" smtClean="0">
                <a:solidFill>
                  <a:srgbClr val="0070C0"/>
                </a:solidFill>
              </a:rPr>
              <a:t>” </a:t>
            </a:r>
            <a:r>
              <a:rPr lang="es-CO" dirty="0">
                <a:solidFill>
                  <a:srgbClr val="0070C0"/>
                </a:solidFill>
              </a:rPr>
              <a:t>presenciará la culminación de los planes satánicos para unificar el mundo por medio de un pacto </a:t>
            </a:r>
            <a:r>
              <a:rPr lang="es-CO" dirty="0" smtClean="0">
                <a:solidFill>
                  <a:srgbClr val="0070C0"/>
                </a:solidFill>
              </a:rPr>
              <a:t>entre </a:t>
            </a:r>
            <a:r>
              <a:rPr lang="es-CO" dirty="0">
                <a:solidFill>
                  <a:srgbClr val="0070C0"/>
                </a:solidFill>
              </a:rPr>
              <a:t>las organizaciones religiosas apóstatas representadas por la mujer, y los poderes políticos representados por la </a:t>
            </a:r>
            <a:r>
              <a:rPr lang="es-CO" dirty="0" smtClean="0">
                <a:solidFill>
                  <a:srgbClr val="0070C0"/>
                </a:solidFill>
              </a:rPr>
              <a:t>bestia».  </a:t>
            </a:r>
            <a:endParaRPr lang="es-CO" dirty="0">
              <a:solidFill>
                <a:srgbClr val="0070C0"/>
              </a:solidFill>
            </a:endParaRPr>
          </a:p>
          <a:p>
            <a:endParaRPr lang="es-CO" dirty="0"/>
          </a:p>
        </p:txBody>
      </p:sp>
    </p:spTree>
    <p:extLst>
      <p:ext uri="{BB962C8B-B14F-4D97-AF65-F5344CB8AC3E}">
        <p14:creationId xmlns:p14="http://schemas.microsoft.com/office/powerpoint/2010/main" val="3829390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heel(1)">
                                      <p:cBhvr>
                                        <p:cTn id="23" dur="2000"/>
                                        <p:tgtEl>
                                          <p:spTgt spid="3">
                                            <p:txEl>
                                              <p:pRg st="3" end="3"/>
                                            </p:txEl>
                                          </p:spTgt>
                                        </p:tgtEl>
                                      </p:cBhvr>
                                    </p:animEffect>
                                  </p:childTnLst>
                                </p:cTn>
                              </p:par>
                              <p:par>
                                <p:cTn id="24" presetID="21" presetClass="entr" presetSubtype="1"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wheel(1)">
                                      <p:cBhvr>
                                        <p:cTn id="26"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312568" cy="3888431"/>
          </a:xfrm>
        </p:spPr>
        <p:txBody>
          <a:bodyPr>
            <a:normAutofit fontScale="92500" lnSpcReduction="10000"/>
          </a:bodyPr>
          <a:lstStyle/>
          <a:p>
            <a:pPr marL="0" indent="0">
              <a:buNone/>
            </a:pPr>
            <a:r>
              <a:rPr lang="es-CO" dirty="0"/>
              <a:t>Fue indudablemente durante esta breve “hora” cuando Juan vio a la, “mujer”, sentada sobre la “bestia” en el apogeo de su carrera, y “</a:t>
            </a:r>
            <a:r>
              <a:rPr lang="es-CO" i="1" u="sng" dirty="0" smtClean="0"/>
              <a:t>ebria </a:t>
            </a:r>
            <a:r>
              <a:rPr lang="es-CO" i="1" u="sng" dirty="0"/>
              <a:t>con la sangre de los santos y de los mártires de </a:t>
            </a:r>
            <a:r>
              <a:rPr lang="es-CO" i="1" u="sng" dirty="0" smtClean="0"/>
              <a:t>Jesús</a:t>
            </a:r>
            <a:r>
              <a:rPr lang="es-CO" dirty="0" smtClean="0"/>
              <a:t>» </a:t>
            </a:r>
            <a:r>
              <a:rPr lang="es-CO" dirty="0" smtClean="0">
                <a:solidFill>
                  <a:srgbClr val="FF0000"/>
                </a:solidFill>
              </a:rPr>
              <a:t>(Apoc.17.6)</a:t>
            </a:r>
            <a:r>
              <a:rPr lang="es-CO" dirty="0" smtClean="0"/>
              <a:t>.</a:t>
            </a:r>
            <a:endParaRPr lang="es-CO" dirty="0"/>
          </a:p>
        </p:txBody>
      </p:sp>
      <p:sp>
        <p:nvSpPr>
          <p:cNvPr id="4" name="3 Rectángulo"/>
          <p:cNvSpPr/>
          <p:nvPr/>
        </p:nvSpPr>
        <p:spPr>
          <a:xfrm>
            <a:off x="395536" y="4365104"/>
            <a:ext cx="8496944" cy="3046988"/>
          </a:xfrm>
          <a:prstGeom prst="rect">
            <a:avLst/>
          </a:prstGeom>
        </p:spPr>
        <p:txBody>
          <a:bodyPr wrap="square">
            <a:spAutoFit/>
          </a:bodyPr>
          <a:lstStyle/>
          <a:p>
            <a:pPr algn="ctr"/>
            <a:r>
              <a:rPr lang="es-CO" dirty="0"/>
              <a:t> </a:t>
            </a:r>
            <a:r>
              <a:rPr lang="es-CO" sz="3200" dirty="0"/>
              <a:t>Nota.</a:t>
            </a:r>
            <a:r>
              <a:rPr lang="es-CO" sz="3200" i="1" dirty="0">
                <a:solidFill>
                  <a:srgbClr val="0070C0"/>
                </a:solidFill>
              </a:rPr>
              <a:t> Con esto usted puede identificar a la única iglesia que tiene su sede en </a:t>
            </a:r>
            <a:r>
              <a:rPr lang="es-CO" sz="3200" i="1" dirty="0" smtClean="0">
                <a:solidFill>
                  <a:srgbClr val="0070C0"/>
                </a:solidFill>
              </a:rPr>
              <a:t>Roma, </a:t>
            </a:r>
            <a:r>
              <a:rPr lang="es-CO" sz="3200" i="1" dirty="0">
                <a:solidFill>
                  <a:srgbClr val="0070C0"/>
                </a:solidFill>
              </a:rPr>
              <a:t>conocida históricamente como la ciudad de las siete colinas, ya que fue </a:t>
            </a:r>
            <a:r>
              <a:rPr lang="es-CO" sz="3200" i="1" dirty="0" smtClean="0">
                <a:solidFill>
                  <a:srgbClr val="0070C0"/>
                </a:solidFill>
              </a:rPr>
              <a:t>del </a:t>
            </a:r>
            <a:r>
              <a:rPr lang="es-CO" sz="3200" i="1" dirty="0">
                <a:solidFill>
                  <a:srgbClr val="0070C0"/>
                </a:solidFill>
              </a:rPr>
              <a:t>imperio </a:t>
            </a:r>
            <a:r>
              <a:rPr lang="es-CO" sz="3200" i="1" dirty="0" smtClean="0">
                <a:solidFill>
                  <a:srgbClr val="0070C0"/>
                </a:solidFill>
              </a:rPr>
              <a:t>Romano que </a:t>
            </a:r>
            <a:r>
              <a:rPr lang="es-CO" sz="3200" i="1" dirty="0">
                <a:solidFill>
                  <a:srgbClr val="0070C0"/>
                </a:solidFill>
              </a:rPr>
              <a:t>se dividió en 10 reinos en el 476 d.C</a:t>
            </a:r>
            <a:r>
              <a:rPr lang="es-CO" sz="3200" i="1" dirty="0" smtClean="0">
                <a:solidFill>
                  <a:srgbClr val="0070C0"/>
                </a:solidFill>
              </a:rPr>
              <a:t>. de donde ella surgió. </a:t>
            </a:r>
            <a:endParaRPr lang="es-CO" sz="3200" i="1" dirty="0">
              <a:solidFill>
                <a:srgbClr val="0070C0"/>
              </a:solidFill>
            </a:endParaRPr>
          </a:p>
          <a:p>
            <a:pPr algn="ctr"/>
            <a:endParaRPr lang="es-CO" sz="3200" dirty="0"/>
          </a:p>
        </p:txBody>
      </p:sp>
      <p:pic>
        <p:nvPicPr>
          <p:cNvPr id="4098" name="Picture 2" descr="http://t1.gstatic.com/images?q=tbn:ANd9GcTh9ZVZGnS1_3WIQbp5IaicdoNbbisQUiT3T900zwKKmQs3wWIkj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404665"/>
            <a:ext cx="4248472" cy="36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3561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88640"/>
            <a:ext cx="8229600" cy="1512168"/>
          </a:xfrm>
        </p:spPr>
        <p:txBody>
          <a:bodyPr>
            <a:normAutofit lnSpcReduction="10000"/>
          </a:bodyPr>
          <a:lstStyle/>
          <a:p>
            <a:pPr marL="0" indent="0" algn="ctr">
              <a:buNone/>
            </a:pPr>
            <a:r>
              <a:rPr lang="es-CO" b="1" i="1" dirty="0">
                <a:solidFill>
                  <a:srgbClr val="FF0000"/>
                </a:solidFill>
              </a:rPr>
              <a:t>¿Qué titulo tiene esa mujer en su frente que demuestra que tiene hijas con el mismo problema que la madre</a:t>
            </a:r>
            <a:r>
              <a:rPr lang="es-CO" b="1" i="1" dirty="0" smtClean="0">
                <a:solidFill>
                  <a:srgbClr val="FF0000"/>
                </a:solidFill>
              </a:rPr>
              <a:t>?</a:t>
            </a:r>
            <a:endParaRPr lang="es-CO" b="1" i="1" dirty="0">
              <a:solidFill>
                <a:srgbClr val="FF0000"/>
              </a:solidFill>
            </a:endParaRPr>
          </a:p>
        </p:txBody>
      </p:sp>
      <p:sp>
        <p:nvSpPr>
          <p:cNvPr id="2" name="1 Rectángulo"/>
          <p:cNvSpPr/>
          <p:nvPr/>
        </p:nvSpPr>
        <p:spPr>
          <a:xfrm>
            <a:off x="323528" y="1827015"/>
            <a:ext cx="3096344" cy="2031325"/>
          </a:xfrm>
          <a:prstGeom prst="rect">
            <a:avLst/>
          </a:prstGeom>
        </p:spPr>
        <p:txBody>
          <a:bodyPr wrap="square">
            <a:spAutoFit/>
          </a:bodyPr>
          <a:lstStyle/>
          <a:p>
            <a:r>
              <a:rPr lang="es-CO" dirty="0">
                <a:solidFill>
                  <a:srgbClr val="FF0000"/>
                </a:solidFill>
              </a:rPr>
              <a:t>Apoc.15:5. </a:t>
            </a:r>
            <a:r>
              <a:rPr lang="es-CO" dirty="0"/>
              <a:t>Y en su frente un nombre escrito: MISTERIO, BABILONIA LA GRANDE, MADRE DE LAS RAMERAS Y DE LAS ABOMINACIONES DE LA TIERRA</a:t>
            </a:r>
            <a:r>
              <a:rPr lang="es-CO" dirty="0" smtClean="0"/>
              <a:t>.</a:t>
            </a:r>
            <a:endParaRPr lang="es-CO" dirty="0">
              <a:solidFill>
                <a:srgbClr val="FF0000"/>
              </a:solidFill>
            </a:endParaRPr>
          </a:p>
          <a:p>
            <a:endParaRPr lang="es-CO" dirty="0"/>
          </a:p>
        </p:txBody>
      </p:sp>
      <p:sp>
        <p:nvSpPr>
          <p:cNvPr id="5" name="4 Rectángulo"/>
          <p:cNvSpPr/>
          <p:nvPr/>
        </p:nvSpPr>
        <p:spPr>
          <a:xfrm>
            <a:off x="25722" y="5932547"/>
            <a:ext cx="9118278" cy="830997"/>
          </a:xfrm>
          <a:prstGeom prst="rect">
            <a:avLst/>
          </a:prstGeom>
        </p:spPr>
        <p:txBody>
          <a:bodyPr wrap="square">
            <a:spAutoFit/>
          </a:bodyPr>
          <a:lstStyle/>
          <a:p>
            <a:pPr algn="ctr"/>
            <a:r>
              <a:rPr lang="es-CO" sz="2400" b="1" dirty="0">
                <a:solidFill>
                  <a:srgbClr val="FF0000"/>
                </a:solidFill>
              </a:rPr>
              <a:t>L</a:t>
            </a:r>
            <a:r>
              <a:rPr lang="es-CO" sz="2400" b="1" dirty="0" smtClean="0">
                <a:solidFill>
                  <a:srgbClr val="FF0000"/>
                </a:solidFill>
              </a:rPr>
              <a:t>a </a:t>
            </a:r>
            <a:r>
              <a:rPr lang="es-CO" sz="2400" b="1" dirty="0">
                <a:solidFill>
                  <a:srgbClr val="FF0000"/>
                </a:solidFill>
              </a:rPr>
              <a:t>gran </a:t>
            </a:r>
            <a:r>
              <a:rPr lang="es-CO" sz="2400" b="1" dirty="0" smtClean="0">
                <a:solidFill>
                  <a:srgbClr val="FF0000"/>
                </a:solidFill>
              </a:rPr>
              <a:t>ramera(iglesia católica) </a:t>
            </a:r>
            <a:r>
              <a:rPr lang="es-CO" sz="2400" b="1" dirty="0">
                <a:solidFill>
                  <a:srgbClr val="FF0000"/>
                </a:solidFill>
              </a:rPr>
              <a:t>y sus hijas (</a:t>
            </a:r>
            <a:r>
              <a:rPr lang="es-CO" sz="2400" b="1" dirty="0" smtClean="0">
                <a:solidFill>
                  <a:srgbClr val="FF0000"/>
                </a:solidFill>
              </a:rPr>
              <a:t>iglesias evangélicas, </a:t>
            </a:r>
            <a:r>
              <a:rPr lang="es-CO" sz="2400" b="1" dirty="0">
                <a:solidFill>
                  <a:srgbClr val="FF0000"/>
                </a:solidFill>
              </a:rPr>
              <a:t>protestantismo </a:t>
            </a:r>
            <a:r>
              <a:rPr lang="es-CO" sz="2400" b="1" dirty="0" smtClean="0">
                <a:solidFill>
                  <a:srgbClr val="FF0000"/>
                </a:solidFill>
              </a:rPr>
              <a:t>apostata, todas guardan el domingo).</a:t>
            </a:r>
            <a:endParaRPr lang="es-CO" sz="2400" b="1" dirty="0">
              <a:solidFill>
                <a:srgbClr val="FF0000"/>
              </a:solidFill>
            </a:endParaRPr>
          </a:p>
        </p:txBody>
      </p:sp>
      <p:pic>
        <p:nvPicPr>
          <p:cNvPr id="1026" name="Picture 2" descr="http://t1.gstatic.com/images?q=tbn:ANd9GcSt2etmeGDrxok3zNchVhCr9Ysp6lc_7JtYQYmtHJArSSy9J25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31421" y="3699927"/>
            <a:ext cx="2879277" cy="223262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3.gstatic.com/images?q=tbn:ANd9GcQoSiY35bI63Gn1iqfkxKoL62i8m0nondT1_bEm_mw0n8EbiZ5EN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9" y="3706112"/>
            <a:ext cx="3312368" cy="230425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1.gstatic.com/images?q=tbn:ANd9GcRtytCzENSZ4a67xm8pnn4S4fvqOILo91miXCpV9BRdnKijGE8Q"/>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872" y="1628800"/>
            <a:ext cx="2664296" cy="2071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0066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1028"/>
                                        </p:tgtEl>
                                        <p:attrNameLst>
                                          <p:attrName>style.visibility</p:attrName>
                                        </p:attrNameLst>
                                      </p:cBhvr>
                                      <p:to>
                                        <p:strVal val="visible"/>
                                      </p:to>
                                    </p:set>
                                    <p:animEffect transition="in" filter="wipe(down)">
                                      <p:cBhvr>
                                        <p:cTn id="14" dur="580">
                                          <p:stCondLst>
                                            <p:cond delay="0"/>
                                          </p:stCondLst>
                                        </p:cTn>
                                        <p:tgtEl>
                                          <p:spTgt spid="1028"/>
                                        </p:tgtEl>
                                      </p:cBhvr>
                                    </p:animEffect>
                                    <p:anim calcmode="lin" valueType="num">
                                      <p:cBhvr>
                                        <p:cTn id="15"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20" dur="26">
                                          <p:stCondLst>
                                            <p:cond delay="650"/>
                                          </p:stCondLst>
                                        </p:cTn>
                                        <p:tgtEl>
                                          <p:spTgt spid="1028"/>
                                        </p:tgtEl>
                                      </p:cBhvr>
                                      <p:to x="100000" y="60000"/>
                                    </p:animScale>
                                    <p:animScale>
                                      <p:cBhvr>
                                        <p:cTn id="21" dur="166" decel="50000">
                                          <p:stCondLst>
                                            <p:cond delay="676"/>
                                          </p:stCondLst>
                                        </p:cTn>
                                        <p:tgtEl>
                                          <p:spTgt spid="1028"/>
                                        </p:tgtEl>
                                      </p:cBhvr>
                                      <p:to x="100000" y="100000"/>
                                    </p:animScale>
                                    <p:animScale>
                                      <p:cBhvr>
                                        <p:cTn id="22" dur="26">
                                          <p:stCondLst>
                                            <p:cond delay="1312"/>
                                          </p:stCondLst>
                                        </p:cTn>
                                        <p:tgtEl>
                                          <p:spTgt spid="1028"/>
                                        </p:tgtEl>
                                      </p:cBhvr>
                                      <p:to x="100000" y="80000"/>
                                    </p:animScale>
                                    <p:animScale>
                                      <p:cBhvr>
                                        <p:cTn id="23" dur="166" decel="50000">
                                          <p:stCondLst>
                                            <p:cond delay="1338"/>
                                          </p:stCondLst>
                                        </p:cTn>
                                        <p:tgtEl>
                                          <p:spTgt spid="1028"/>
                                        </p:tgtEl>
                                      </p:cBhvr>
                                      <p:to x="100000" y="100000"/>
                                    </p:animScale>
                                    <p:animScale>
                                      <p:cBhvr>
                                        <p:cTn id="24" dur="26">
                                          <p:stCondLst>
                                            <p:cond delay="1642"/>
                                          </p:stCondLst>
                                        </p:cTn>
                                        <p:tgtEl>
                                          <p:spTgt spid="1028"/>
                                        </p:tgtEl>
                                      </p:cBhvr>
                                      <p:to x="100000" y="90000"/>
                                    </p:animScale>
                                    <p:animScale>
                                      <p:cBhvr>
                                        <p:cTn id="25" dur="166" decel="50000">
                                          <p:stCondLst>
                                            <p:cond delay="1668"/>
                                          </p:stCondLst>
                                        </p:cTn>
                                        <p:tgtEl>
                                          <p:spTgt spid="1028"/>
                                        </p:tgtEl>
                                      </p:cBhvr>
                                      <p:to x="100000" y="100000"/>
                                    </p:animScale>
                                    <p:animScale>
                                      <p:cBhvr>
                                        <p:cTn id="26" dur="26">
                                          <p:stCondLst>
                                            <p:cond delay="1808"/>
                                          </p:stCondLst>
                                        </p:cTn>
                                        <p:tgtEl>
                                          <p:spTgt spid="1028"/>
                                        </p:tgtEl>
                                      </p:cBhvr>
                                      <p:to x="100000" y="95000"/>
                                    </p:animScale>
                                    <p:animScale>
                                      <p:cBhvr>
                                        <p:cTn id="27" dur="166" decel="50000">
                                          <p:stCondLst>
                                            <p:cond delay="1834"/>
                                          </p:stCondLst>
                                        </p:cTn>
                                        <p:tgtEl>
                                          <p:spTgt spid="1028"/>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nodeType="clickEffect">
                                  <p:stCondLst>
                                    <p:cond delay="0"/>
                                  </p:stCondLst>
                                  <p:childTnLst>
                                    <p:set>
                                      <p:cBhvr>
                                        <p:cTn id="31" dur="1" fill="hold">
                                          <p:stCondLst>
                                            <p:cond delay="0"/>
                                          </p:stCondLst>
                                        </p:cTn>
                                        <p:tgtEl>
                                          <p:spTgt spid="1026"/>
                                        </p:tgtEl>
                                        <p:attrNameLst>
                                          <p:attrName>style.visibility</p:attrName>
                                        </p:attrNameLst>
                                      </p:cBhvr>
                                      <p:to>
                                        <p:strVal val="visible"/>
                                      </p:to>
                                    </p:set>
                                    <p:animEffect transition="in" filter="wipe(down)">
                                      <p:cBhvr>
                                        <p:cTn id="32" dur="580">
                                          <p:stCondLst>
                                            <p:cond delay="0"/>
                                          </p:stCondLst>
                                        </p:cTn>
                                        <p:tgtEl>
                                          <p:spTgt spid="1026"/>
                                        </p:tgtEl>
                                      </p:cBhvr>
                                    </p:animEffect>
                                    <p:anim calcmode="lin" valueType="num">
                                      <p:cBhvr>
                                        <p:cTn id="33"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38" dur="26">
                                          <p:stCondLst>
                                            <p:cond delay="650"/>
                                          </p:stCondLst>
                                        </p:cTn>
                                        <p:tgtEl>
                                          <p:spTgt spid="1026"/>
                                        </p:tgtEl>
                                      </p:cBhvr>
                                      <p:to x="100000" y="60000"/>
                                    </p:animScale>
                                    <p:animScale>
                                      <p:cBhvr>
                                        <p:cTn id="39" dur="166" decel="50000">
                                          <p:stCondLst>
                                            <p:cond delay="676"/>
                                          </p:stCondLst>
                                        </p:cTn>
                                        <p:tgtEl>
                                          <p:spTgt spid="1026"/>
                                        </p:tgtEl>
                                      </p:cBhvr>
                                      <p:to x="100000" y="100000"/>
                                    </p:animScale>
                                    <p:animScale>
                                      <p:cBhvr>
                                        <p:cTn id="40" dur="26">
                                          <p:stCondLst>
                                            <p:cond delay="1312"/>
                                          </p:stCondLst>
                                        </p:cTn>
                                        <p:tgtEl>
                                          <p:spTgt spid="1026"/>
                                        </p:tgtEl>
                                      </p:cBhvr>
                                      <p:to x="100000" y="80000"/>
                                    </p:animScale>
                                    <p:animScale>
                                      <p:cBhvr>
                                        <p:cTn id="41" dur="166" decel="50000">
                                          <p:stCondLst>
                                            <p:cond delay="1338"/>
                                          </p:stCondLst>
                                        </p:cTn>
                                        <p:tgtEl>
                                          <p:spTgt spid="1026"/>
                                        </p:tgtEl>
                                      </p:cBhvr>
                                      <p:to x="100000" y="100000"/>
                                    </p:animScale>
                                    <p:animScale>
                                      <p:cBhvr>
                                        <p:cTn id="42" dur="26">
                                          <p:stCondLst>
                                            <p:cond delay="1642"/>
                                          </p:stCondLst>
                                        </p:cTn>
                                        <p:tgtEl>
                                          <p:spTgt spid="1026"/>
                                        </p:tgtEl>
                                      </p:cBhvr>
                                      <p:to x="100000" y="90000"/>
                                    </p:animScale>
                                    <p:animScale>
                                      <p:cBhvr>
                                        <p:cTn id="43" dur="166" decel="50000">
                                          <p:stCondLst>
                                            <p:cond delay="1668"/>
                                          </p:stCondLst>
                                        </p:cTn>
                                        <p:tgtEl>
                                          <p:spTgt spid="1026"/>
                                        </p:tgtEl>
                                      </p:cBhvr>
                                      <p:to x="100000" y="100000"/>
                                    </p:animScale>
                                    <p:animScale>
                                      <p:cBhvr>
                                        <p:cTn id="44" dur="26">
                                          <p:stCondLst>
                                            <p:cond delay="1808"/>
                                          </p:stCondLst>
                                        </p:cTn>
                                        <p:tgtEl>
                                          <p:spTgt spid="1026"/>
                                        </p:tgtEl>
                                      </p:cBhvr>
                                      <p:to x="100000" y="95000"/>
                                    </p:animScale>
                                    <p:animScale>
                                      <p:cBhvr>
                                        <p:cTn id="45" dur="166" decel="50000">
                                          <p:stCondLst>
                                            <p:cond delay="1834"/>
                                          </p:stCondLst>
                                        </p:cTn>
                                        <p:tgtEl>
                                          <p:spTgt spid="1026"/>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31" presetClass="entr" presetSubtype="0" fill="hold" grpId="0" nodeType="click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p:cTn id="50" dur="1000" fill="hold"/>
                                        <p:tgtEl>
                                          <p:spTgt spid="5"/>
                                        </p:tgtEl>
                                        <p:attrNameLst>
                                          <p:attrName>ppt_w</p:attrName>
                                        </p:attrNameLst>
                                      </p:cBhvr>
                                      <p:tavLst>
                                        <p:tav tm="0">
                                          <p:val>
                                            <p:fltVal val="0"/>
                                          </p:val>
                                        </p:tav>
                                        <p:tav tm="100000">
                                          <p:val>
                                            <p:strVal val="#ppt_w"/>
                                          </p:val>
                                        </p:tav>
                                      </p:tavLst>
                                    </p:anim>
                                    <p:anim calcmode="lin" valueType="num">
                                      <p:cBhvr>
                                        <p:cTn id="51" dur="1000" fill="hold"/>
                                        <p:tgtEl>
                                          <p:spTgt spid="5"/>
                                        </p:tgtEl>
                                        <p:attrNameLst>
                                          <p:attrName>ppt_h</p:attrName>
                                        </p:attrNameLst>
                                      </p:cBhvr>
                                      <p:tavLst>
                                        <p:tav tm="0">
                                          <p:val>
                                            <p:fltVal val="0"/>
                                          </p:val>
                                        </p:tav>
                                        <p:tav tm="100000">
                                          <p:val>
                                            <p:strVal val="#ppt_h"/>
                                          </p:val>
                                        </p:tav>
                                      </p:tavLst>
                                    </p:anim>
                                    <p:anim calcmode="lin" valueType="num">
                                      <p:cBhvr>
                                        <p:cTn id="52" dur="1000" fill="hold"/>
                                        <p:tgtEl>
                                          <p:spTgt spid="5"/>
                                        </p:tgtEl>
                                        <p:attrNameLst>
                                          <p:attrName>style.rotation</p:attrName>
                                        </p:attrNameLst>
                                      </p:cBhvr>
                                      <p:tavLst>
                                        <p:tav tm="0">
                                          <p:val>
                                            <p:fltVal val="90"/>
                                          </p:val>
                                        </p:tav>
                                        <p:tav tm="100000">
                                          <p:val>
                                            <p:fltVal val="0"/>
                                          </p:val>
                                        </p:tav>
                                      </p:tavLst>
                                    </p:anim>
                                    <p:animEffect transition="in" filter="fade">
                                      <p:cBhvr>
                                        <p:cTn id="5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92500" lnSpcReduction="10000"/>
          </a:bodyPr>
          <a:lstStyle/>
          <a:p>
            <a:pPr marL="0" indent="0" algn="ctr">
              <a:buNone/>
            </a:pPr>
            <a:r>
              <a:rPr lang="es-CO" dirty="0" smtClean="0"/>
              <a:t>«</a:t>
            </a:r>
            <a:r>
              <a:rPr lang="es-CO" b="1" dirty="0" smtClean="0"/>
              <a:t>BABILONIA </a:t>
            </a:r>
            <a:r>
              <a:rPr lang="es-CO" b="1" dirty="0"/>
              <a:t>LA </a:t>
            </a:r>
            <a:r>
              <a:rPr lang="es-CO" b="1" dirty="0" smtClean="0"/>
              <a:t>GRANDE» </a:t>
            </a:r>
            <a:endParaRPr lang="es-CO" b="1" dirty="0"/>
          </a:p>
          <a:p>
            <a:pPr marL="0" indent="0" algn="ctr">
              <a:buNone/>
            </a:pPr>
            <a:r>
              <a:rPr lang="es-CO" dirty="0" smtClean="0"/>
              <a:t>La </a:t>
            </a:r>
            <a:r>
              <a:rPr lang="es-CO" dirty="0"/>
              <a:t>Babilonia simbólica puede considerarse en cierto sentido como una representación de los sistemas religiosos apóstatas a través de la historia; pero “Babilonia la grande” simboliza en un sentido especial a las religiones apóstatas que se unirán en el tiempo del </a:t>
            </a:r>
            <a:r>
              <a:rPr lang="es-CO" dirty="0" smtClean="0"/>
              <a:t>fin. </a:t>
            </a:r>
            <a:r>
              <a:rPr lang="es-CO" dirty="0"/>
              <a:t>S</a:t>
            </a:r>
            <a:r>
              <a:rPr lang="es-CO" dirty="0" smtClean="0"/>
              <a:t>e </a:t>
            </a:r>
            <a:r>
              <a:rPr lang="es-CO" dirty="0"/>
              <a:t>llama a la Babilonia simbólica “la gran ciudad” </a:t>
            </a:r>
            <a:r>
              <a:rPr lang="es-CO" dirty="0" smtClean="0">
                <a:solidFill>
                  <a:srgbClr val="FF0000"/>
                </a:solidFill>
              </a:rPr>
              <a:t>(Apoc.16:19; 17:18)</a:t>
            </a:r>
            <a:r>
              <a:rPr lang="es-CO" dirty="0" smtClean="0"/>
              <a:t>. </a:t>
            </a:r>
          </a:p>
          <a:p>
            <a:pPr marL="0" indent="0" algn="ctr">
              <a:buNone/>
            </a:pPr>
            <a:r>
              <a:rPr lang="es-CO" dirty="0" smtClean="0">
                <a:solidFill>
                  <a:srgbClr val="0070C0"/>
                </a:solidFill>
              </a:rPr>
              <a:t>Este </a:t>
            </a:r>
            <a:r>
              <a:rPr lang="es-CO" dirty="0">
                <a:solidFill>
                  <a:srgbClr val="0070C0"/>
                </a:solidFill>
              </a:rPr>
              <a:t>capítulo trata más particularmente con el gran esfuerzo final de Satanás para lograr la lealtad de la raza humana por medio de la religión.  “Babilonia la grande” es el nombre con el que la Inspiración se refiere a la gran triple unión religiosa del papado, el protestantismo apóstata y el </a:t>
            </a:r>
            <a:r>
              <a:rPr lang="es-CO" dirty="0" smtClean="0">
                <a:solidFill>
                  <a:srgbClr val="0070C0"/>
                </a:solidFill>
              </a:rPr>
              <a:t>espiritismo.</a:t>
            </a:r>
            <a:endParaRPr lang="es-CO" dirty="0">
              <a:solidFill>
                <a:srgbClr val="0070C0"/>
              </a:solidFill>
            </a:endParaRPr>
          </a:p>
        </p:txBody>
      </p:sp>
    </p:spTree>
    <p:extLst>
      <p:ext uri="{BB962C8B-B14F-4D97-AF65-F5344CB8AC3E}">
        <p14:creationId xmlns:p14="http://schemas.microsoft.com/office/powerpoint/2010/main" val="2569934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12968" cy="2592288"/>
          </a:xfrm>
        </p:spPr>
        <p:txBody>
          <a:bodyPr>
            <a:normAutofit fontScale="92500"/>
          </a:bodyPr>
          <a:lstStyle/>
          <a:p>
            <a:pPr marL="0" indent="0" algn="ctr">
              <a:buNone/>
            </a:pPr>
            <a:r>
              <a:rPr lang="es-CO" dirty="0" smtClean="0"/>
              <a:t>El nombre “Babilonia” se refiere a las organizaciones y a sus dirigentes, y no tanto a sus miembros, los cuales son llamados “muchas aguas”, </a:t>
            </a:r>
            <a:r>
              <a:rPr lang="es-CO" i="1" u="sng" dirty="0" smtClean="0"/>
              <a:t>aunque también son responsables, por haberle creído más a sus dirigentes que a la Palabra de Dios</a:t>
            </a:r>
            <a:r>
              <a:rPr lang="es-CO" dirty="0" smtClean="0"/>
              <a:t>, lea </a:t>
            </a:r>
            <a:r>
              <a:rPr lang="es-CO" dirty="0" smtClean="0">
                <a:solidFill>
                  <a:srgbClr val="FF0000"/>
                </a:solidFill>
              </a:rPr>
              <a:t>(Hechos 17:11)</a:t>
            </a:r>
            <a:r>
              <a:rPr lang="es-CO" dirty="0" smtClean="0"/>
              <a:t>.  </a:t>
            </a:r>
            <a:endParaRPr lang="es-CO" b="1" dirty="0" smtClean="0"/>
          </a:p>
          <a:p>
            <a:endParaRPr lang="es-CO" dirty="0"/>
          </a:p>
        </p:txBody>
      </p:sp>
      <p:sp>
        <p:nvSpPr>
          <p:cNvPr id="2" name="1 Rectángulo"/>
          <p:cNvSpPr/>
          <p:nvPr/>
        </p:nvSpPr>
        <p:spPr>
          <a:xfrm>
            <a:off x="251520" y="3396059"/>
            <a:ext cx="4392489" cy="2308324"/>
          </a:xfrm>
          <a:prstGeom prst="rect">
            <a:avLst/>
          </a:prstGeom>
        </p:spPr>
        <p:txBody>
          <a:bodyPr wrap="square">
            <a:spAutoFit/>
          </a:bodyPr>
          <a:lstStyle/>
          <a:p>
            <a:pPr algn="ctr"/>
            <a:r>
              <a:rPr lang="es-CO" sz="2400" dirty="0"/>
              <a:t>De los cuales Dios dice: «¡</a:t>
            </a:r>
            <a:r>
              <a:rPr lang="es-CO" sz="2400" b="1" dirty="0"/>
              <a:t>Maldito</a:t>
            </a:r>
            <a:r>
              <a:rPr lang="es-CO" sz="2400" dirty="0"/>
              <a:t> el </a:t>
            </a:r>
            <a:r>
              <a:rPr lang="es-CO" sz="2400" b="1" dirty="0"/>
              <a:t>hombre que confía en el hombre</a:t>
            </a:r>
            <a:r>
              <a:rPr lang="es-CO" sz="2400" dirty="0"/>
              <a:t>! ¡</a:t>
            </a:r>
            <a:r>
              <a:rPr lang="es-CO" sz="2400" b="1" dirty="0"/>
              <a:t>Maldito</a:t>
            </a:r>
            <a:r>
              <a:rPr lang="es-CO" sz="2400" dirty="0"/>
              <a:t> el que se apoya en su propia </a:t>
            </a:r>
            <a:r>
              <a:rPr lang="es-CO" sz="2400" b="1" dirty="0"/>
              <a:t>fuerza</a:t>
            </a:r>
            <a:r>
              <a:rPr lang="es-CO" sz="2400" dirty="0"/>
              <a:t> y </a:t>
            </a:r>
            <a:r>
              <a:rPr lang="es-CO" sz="2400" b="1" dirty="0"/>
              <a:t>aparta</a:t>
            </a:r>
            <a:r>
              <a:rPr lang="es-CO" sz="2400" dirty="0"/>
              <a:t> su </a:t>
            </a:r>
            <a:r>
              <a:rPr lang="es-CO" sz="2400" b="1" dirty="0"/>
              <a:t>corazón</a:t>
            </a:r>
            <a:r>
              <a:rPr lang="es-CO" sz="2400" dirty="0"/>
              <a:t> del </a:t>
            </a:r>
            <a:r>
              <a:rPr lang="es-CO" sz="2400" b="1" dirty="0"/>
              <a:t>Señor» </a:t>
            </a:r>
            <a:r>
              <a:rPr lang="es-CO" sz="2400" b="1" dirty="0">
                <a:solidFill>
                  <a:srgbClr val="FF0000"/>
                </a:solidFill>
              </a:rPr>
              <a:t>(Jere.17:5).</a:t>
            </a:r>
            <a:endParaRPr lang="es-CO" sz="2400" dirty="0">
              <a:solidFill>
                <a:srgbClr val="FF0000"/>
              </a:solidFill>
            </a:endParaRPr>
          </a:p>
        </p:txBody>
      </p:sp>
      <p:pic>
        <p:nvPicPr>
          <p:cNvPr id="2052" name="Picture 4" descr="http://t3.gstatic.com/images?q=tbn:ANd9GcTAcne4eN_lDbdzR_jlMiNZ5mZr7_i1shZO9cpQ46AUArkbS6b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9" y="2996952"/>
            <a:ext cx="2088232" cy="3528392"/>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6" descr="data:image/jpeg;base64,/9j/4AAQSkZJRgABAQAAAQABAAD/2wCEAAkGBhQSERUUExQWFRQVFRcXFhYXGBcUFBcXGBUVFRcXFBgYHCYeGBkjGRQUHy8gIycpLCwsFR4xNTAqNSYrLCkBCQoKDgwOGA8PFykcHBwpKSkpKSkpKSkpKSkpKSkpKSkpKSkpKSkpKSkpKSkpLCkpLCkpKSksKSwsKSkpKSkpKf/AABEIAMsA+AMBIgACEQEDEQH/xAAcAAACAgMBAQAAAAAAAAAAAAAEBQMGAAIHAQj/xAA7EAABAwIEAwYEBAYCAgMAAAABAAIRAyEEEjFBBVFhBiIycYGRE0KhwQdSsdEUI2Lh8PEzckOyCFOC/8QAGQEAAwEBAQAAAAAAAAAAAAAAAAIDAQQF/8QAIhEAAwEAAgICAwEBAAAAAAAAAAECEQMhEjEEQRMiUTJC/9oADAMBAAIRAxEAPwDhqxYsQBixYsQBixYsQBixYsQBixYsQBi2C9a2V3D8KfwcGVmLxrJJAdSonSNnVOu8IApvYb8IcTjofUmhQ/O4d53/AEbv5rtnAewGEwTR8GkM3/2Ou8mNZ/wK4Cm1oiAABbZoHKOSCxlZ0wxvUvd4QpVrHkV4ikG3dtubJPiiHthoLgZk+FHYnFNkwfiSdToPIJZUl5MtcQNALN+iVRhTRdVw5ZThrfPvEn3SLEh7jIOuwP6q0EEQ2Wgchf3S3imAIALYjUwLpsG0Q1MKdz1F5hYQAfHfeL/qva1MGeQP+RGyxtHfMLc7iEGnoLBMSeZgAe4WDFACzW20k5lp8Njfm9gY+q9zMF4d9PssALoY3MYdoRbYegVd7UdlmvaXAJ03E8miRoTcojDYrN3XRJ9j0U6TXYy7WHFsdgXU3QULC6j2p7LSC4CW/VpXOMbgHUzB9FaL32QuMfQIsXsLxUJGLFixAGLFixAHsLxb5VY+A/h3jsZBo0HZD87+40DnfUeSPQJMrYC2yTpddq4B/wDH5oh2LrzzZSt6Bx19l0Hg/YHBYUD4WHZI+Z4zO85M3SO8HUHzVw7sji6//Hh6rhzykD0JT3D/AIRY13iDGdHOv7AL6Cp4pjn/AA2gkjoQ0fZQ4ktaDfTWL/VL5sooRwZ/4TYga1KXuf2S7F/h7iGaFrvIn7hdwxeIZeATA2Vf4liB+XXYkgrPJh4I4ji+GVKRh7SP0Q0Lq+LDH+Jlut/ZVXjPZKWmph7geJm46jomV/0V8eFn/BDsE3F1Tiq7Zo0TDGnR9Wxv0aI919FNgBUr8Mn0KWAw9Gme8GNc/nneMxnrJV0zSE6aYjTQLiX9JH6+fRC4maggAEC2XXyjr5phlkfb7IKpIBgQTy5afceyGYLMRhGsHf7zhcNiC3zO6Bq5qkgwwDnpHomFfDgw2JkazcEXPn5ICph3uJDb3jl7nQeklYUkVnBsmwLzz8LB66leNmCHFttm3t1THHQAA4mR8rLN9f7wljhJhpaydbST/nQJRhbxDBGQWNEAbWISOvh40i/PX6K3PDQMpdJPukuP4blFzLZtOo9QsNEjiZy3sNNP1WzW5gI2Gyne7KYEEbF1ytDjDYaeVh+iwDKdBxvlPUmFO/DxfNFuU/otKUEmXzMWEn/SKGGBHhd6mGytDSTDYxp7hM7Kt9puzALS5olupH5fJWDNlgEtaf6RmPuisNUnukE9Tup0s9Dz77OHcR4caTuY2P2KBK632m7LtcC5g7p8Tf25LmvFOFGkebTofsVWOTeiXJGdoWrF6QvFQiYsWLEAfVXA/wAKuHYUgsoh7xo+oc7v2+itbaQAtAHLRDuxhJGSI3JMHyjVD1qkyHF1SD4Wjn1U2tLaEYrGNYYIJcRIi6iNZxkwKYF8zt/RalrgIltJp0uC8+6HrYhjJIYXEx3nzlmNgtUgb0X3MOfUk30yjyW9TCgA90NB+qHdiasyDERADbQdbC/umFAOczvNg9dUYYVbF8PYwwQ4ydYkX6DkkeLwWxFyAfPe42V5r1O+WAEkCx0B8ikuKrFxIDWh46ZiBEXndKMUyvh3RYCAJ8M35ISk1zHd5uw0BEjkRCs+La+xLtHXAAZIjkdUnx+GOs3MAAAm+t4WNdDaCUMU/CVBXpT8Mn+YzdvULrnZvjrcRTBBGi5Lh6jgS1xkEXBgfRE8Jxz8DUztn4Dj3hrlPRTh+LGr9kdoKgeyTrpMqLhXFG1mBzSDIRWRdO6cuYxU7D6i1z/h6+iFxtR0ZAPTw+o5+numlbDzMT5c0BXN5PMGw1i6MNQkr84sZE66RtrclKa1EkGDfoRYf51CsNWk2JBOoyiCXEdOYn9ENX4VABeQ3cW7/lA0SFNEGHyhxNT0MxP29kRiHhwgMJHPQfVb4zGNpDutgndwJPrz9IQYxtNwk1c5AnK3uDyhJ5D+NA1bh13QGgHcd4pbX4a5upFtDOo8oT/DOgeEMZy3Q1enmGttgkrkUlOPidiFmZt5cAOUCf3RNPFsdBgknmTr6JTxAvaTlfps64CVHjhaQKjAP6m2/wACJ5VQ9/HqS3PxLpIDQOov9RK8ZVj/AMsnp3o9NkqwfFm1QMr819D4vsmhyflzaRmMN9IVNIeLXsLZWae7OYlV3tDwQGTlkHxDYdQm4xZPdAAHTT0Oq3w5JaQ7w8zukrrtDavs5BxjgxpHMLsOh5dClZC6xxzggAJAzMPib9wudcY4QaTpF2HQ8uhVOPk3pkrj7QrWL0hYqkT6yoQT3hIbq0mG8pjQe5RL8e4nL4QTEtEDyJOqFxdN1J+ZxGhJOaZzGwB1UjJBzDKXWkXJiNjqSgqb4bAvcG2dabnux3jF9R6BTDDtY0mo7Nc2Zz5E76bwtSX1CCDny6+5+UaKUcM0JIbqSHXt5LACmtcG92KbAJnV0amw3WtCuRam11SdXOtr5/oh6uMptl7RmMAZjMXIHd9J9loOJVfiATr8ov7jUeawxjh9L6/dV/jOBAd8QeKwdHTcp42q7Mc8BvywbzvZaNwolxAkHWVmI1MpuJw5iRbc3DbzyGtkuqskzBgQOmmuYWCtNfhuQxUeNSWtAvCTYnBBoLXCLCL/AOFZhqZWsVgCJgF20iCh2ZmkgglpEGQYhWurSgAOq22DW7dSk2KptzQc/TvAT6LGkOmZ2f407BVGyZw7jaflPIrq2ExrajQ5hBBE+i445urXNlrrESD/AIU57Kdo3YWoKVRxdSdZjjt/Sfokl+LwKlUdNrN5f6QmIZN7xB02trKNpVA4SDKirtA18I2HNX6ZzdoCbT7oDDltdzoLgN45+aXYuqxpDmjO4nvPOxHTl1UvEcUWuOTxEXnT15nyVR4tWrXBqRzgRPTyUOTlmTr4uCr7HNfhjakme8RoTdUvj3Z45rAh2xFvdOuH40uaAXd5ujkxdVcYzAFSi1R688eLGc8pcWxLCabznAsLXTAcYeG/8ZHkVZ39nQ45o1UOM4NladhChbe9mqUukUXDtfiq7abRBcbkjQDX9VZ+LdkaVNsZQTAMnc828ky7IcNHxKjjqGwOmaf2CN4w/wCJTEajunpG5VONKkLn7YzjfEsIaNXM2xF53d0KtmBxHxqbSBpfoDySLtYzKJ5awhuzfFDBp5jlFxdVlY8OX5ELS4fGIES1vksGX53TyEpRUf1BU1HiGXwtb6D7lUfZwodNrB3dgxGsW9Eg41wQEGBLT4m/cJk3G1HiGjbVTUnwAHkT5pGv4N9Ycj4pwg0yYkt26dCvV0ri/Ac4zNAk/LssTflwm+NHYaHD3d7MBliLwCSOX91Hhw3UsOUgCAdxrOWyM4jh3FwcyTaCIsl+LploYdHSQYI590XVxSX+PGUtbDABbLH0JsPRZToOqR4iZMnSx/qdr6IeTUdyMWMQRHXX2RlAtYILy52pDJJMaSRdYASMK1swSSIlrbkxzJuvafxCZDGsBMyTLv8AajpuIkhraTSJLneKTzH7qMVWuAs6s4WkWb6xAQYyVuVxloNV7ZubAGU0a7uiRfcBLa5ccodUFOdWtF581HgsWGODQ0tkkHNdzo+bnCYxhFb4j2uOXKRpIBJ8lXqmHNQPzF0gDURbfporZiHkCQ0u6CyV8SDxvDSIt3b+iXDZK4KOdpsNAG6bdNEHiqRJaSd9AeQj5vsnZoZrEQ4Ea2dGW8Hf1QXwiM3dMxadZ0Hh6AJRtKtjOHjvECb3kEEjoful761sru8w21mOvQhXN/CHFgdIaNZJgSdbJLjuGMJ8Rc4flbmCVrRlWDrsZ2nNJwoVj3T/AMb9iORPNXPiPFm0xpm6BcpqUnFsODgJkEtAynYjr+6umCLhQaCcxy3cdSVHktx0V4+JW+zBiPiuLoyjkkvHKo0TvCiBCqfayvldbVctdo9bhnOkIcDxYNq1GzobK48OxriwOcI5Hn1XPuzHBH4jHudf4TCC/ryaumYloaANtEi2WXdb0FsxYhLuI1iRG26BrVi2cro6bSo8DxI1DlcRnH1Tu1RPMY47K04FQ8z+gQfFsOW5iwkZvZH8GMEg7/rupuI4fM1N6non/wB6ci7SYKoQbz6Ko8MeWYgAg6kLq3FsHBvoqH2gwwpPzs1Gqbit72J8idWoYNr7Rf00/VbDF5T4RPMafVLeG8TbUAHzflO6Leeem0rqPLaYxbj3He3ILbDVhcHfnsgaVAkx7ImhSAk1HactvNBg2wfELd4iOaxDU8WPlaCRoSF4l8QO3uogk5jIPoga9KBka1rWzMlwDiQLEc0xLNUJjqDSMxaHEaT5bLo0ngqplzXARJ5CDmGneAjnvOiMZgzSv8TIPmBh0TyaNEJUBdLy3IWgZYA0G2hW2Ewr3vLqgdlmRpflEoAIr4ikZcAahAsSbEixjb6LWliqlQw0Oaw/lAAFpu79kRV+FTMtjMf/ANG+t9kM/jMA5R0Afcz0AWmBeF4cQDmdId+Wc3mSdEU2rSYAAZyk6XdollKtmgVKhkiBTHdF/r9UTRBBGVrWtJlxdY8o80aZg1oVs7ZgjobGF5XwrXtLTuPY7EJbh8a0OzZn1SQNPD5JliKAe0CS0a26I0xiivw8NY4F8mxyjcz825S+se7/ANZm2nKwgD1VixxIGZg70gEgS6PNLMThX5SX3vLTAJg3MjRu+srAQFTaxrRna50jMCYLPS0fRDVadZ9mthpES2AB5z5bQm2FdAzNDS7RodYe/wBgvcZTGVvxHzsRTnf5XAa6dFg+lNxvCDmIc/vOgQM0i8zrCshblpj/AKgf3UeNqiQWhoMAmQMwA26LXFVi5pjZcvMd3xv2ZlFsiVTO32Fdl+IzxM25q28LxOYRN9ED2lwYynrqodOdPShqaxgv4cBrsI19sz3Oc7zmE54jRkyqr+HdUsFWhsx8t6B11ba7pSNpi0mq7KvxCpBVZ4rxBzP5jDD23HUjYq08VpSqPx9xax1pU0v2RTdlnRuzHHKeMw7azDDx427h2/onWKd3bLh/4Y8c+DiXtPhqC46jQruFCCz0XTyLHhy8datZT+NVYF9VzntFWLibrqPHMPYyubdoKMA+qWemV5HqKlTJBkaqzcL4xnAY4DO3c7quMF0R8Ll7rq8kjhc+RbRVcZMw7kDYrAQLjWb2mfMBKeHcRzd1xh3PmmAdznz19xoExy2sYfQecx1PlFl6h6b7iD6xP3+yxAun0I68oas/KLgnp+yKqnQ7FaPG/LTotT0UBrVKk93I0Rq7/aX4iq8kmczZMRpMC0f3R1d2YluSYMydCeUoSvZkPyAiMob4p3nUclUw3Zgc7B3hfXNzGwiP1WgYwuMZiW6gCAOk2J+qENUgeoMa68v7BFUq1WrIGYcjER5k3+iAwmdnue5SBiD4n+e0H0UH8cy0k1CCTLjAkeg+62fhmRNWoMwjwS4+sz9kPVrtaG5GTvLr7/RAYEjGvIy02w3+kfdN+Gl4b/MNvlBu5KqfFGhok3i7W7HlZS08bUMZGRcgl9o6oDB42pf7BL61RtNzgcznOBIzeH66H0UrnyCCYMajmoMRhc9MjVwFnGzp5LNMwDYGkSDBktN9APlnbfQBa02AFgb3Q4TEy2biT8xUNGocpBhrg6TN76RprfkiaND4sjJBg964kgiN5+oRpuEdTDQ2HxN5y3B3Glp80JREthMcc1tOk45sziI7tmg76boHhdHMXncEFc/IvJ9HofF6l2AcPYG4iCPFMIntPT/lnohuONNMh41aZHpsgeP9oBVoSwF0zoPy2K56uVLn7O2ZbtUvRXOyGLjH1GzqyD5z+y6BUYub9hsC7+INRwgkyfKIhdNiy59H5H2IOI0FVeJ4GQZ3V9xtCQkuMwMg2WaZD7OSVcAcPiA8CWk3AXdOCT/DsJEEsB+m6pNXhYL2tAEue321P0C6GCAweSp+R17FuVPoq/HiuecapSCui8evKonFadimj2LfootHxkdU1GGsl2IZFVWHDUgWq9/0hPQkrYfffmjcFxX5X2OgciMRhggauElLN/0S+NUWPDYnk0TzImV6q1RxL6f9Q5HZYrKkQfCfVYZBIOh/VaPBFkVVbIQtRpcOoWRRzLshfA1PVLMcxh7+UkXnLEW5ymZNrqI5YIIkEXnS6v5AV91VpIcJbPO8EXB5R6qSli3nUknLIy6HWOn1U9U02O+GGyXAAZiIg3OXew6IR+McJaHWMtBjQjSCb/RaBLQwzoGfKz/tY2uY5j1KnqilYkl5AgRZpuNHWafdK6VSDLgdYLpnaDOa9/JSgBsi7rgNPJptoYAtyBWoAyriIDcgbTzSJEOdIn0heYLiLvC4F5iARJvvJ0Cmw7WmmIZnIggONuRvAW38PUOrhTH5WiD7mP0QARTqvDr5W04vJh0+qLrYgBuYS4C9tTHJA08C0CIzmdXHMfZG0wYi3tH0Ss1Agfm77Kbb3OYw4X9tkPiMS6Sxz85doAcsXsLaplXDS3K82NrmEgrN+FUDW5iAd4jLaY5+6DcJfG3I22trCOcgEibc1Lw2oKdRzZ1E/ZD4WzgZ5lsm8SbGBCG4viA0F4s7RRt52jv+JHlP4yDtjxMBtjcCUv7AvzYYzoXuieRKr2Fxhx2IqUX/ACsJEecfdXLgPDBQotZyledX+tPQpeE/jDqWEaxxLQBKJlRMK3BWEkbSgsRSRRKgqPWh6KrxMllWk8fLUE+RsrVicXa3+WSvGUmu15gqGviYbCT7Nf7IC4niplVPiT7FNuIV7pBjqliqyJXoqPFHRUCs/DGSwFVHiNSaquXCH/ywu210jkitbPMRTQ5w6Mraqelh5C5zoWfYmqYNYnTsKsWaPqPoqFDVEGUQVq5shXR4SYDWo3kaFCYjCAi+h3lMg3YoZ9NVllBfiGU3CILi0WiJPug8XhppnKz4Ybe5l0noJTYMAvASjjOHjvg93e9h1INlZGAlBwIAfNrnLYne4Er01QzP8Km0RzIcTttKjc6XGBI1PIjpsI6cl4KLniGAvbMtPlaO9HmgDati3vGV7gSNGt7v1ZJ+gRLcPUIGXM0Hacg9TcuUuDoOptEljRuYk/W31WZG5p/mVHdbNCDSfCUHt1ePID7or4kbx/tBPru3LafKDJKjDaZu9xceRMD0CxmoPdUY+3dcRsosbgPiMg2i4I5jQSvcNiNm0yBzjL+qmfUEHLBI0voUG5ompYV0kuEQNSVBxvhuanrFrwjMfh3vZmkNeAZAuDZV+rxghha++gBAMzGihaO/41+DK52O4YKWOqQZJpn/ANwr87RVTs7hicS+oSJyaaGMwVqLu6uC/Z23at6jdi2JWh0XjXJBTcuQlZymeUBiHI0zAbFVLJNjMSjcXU1SPHVbFYvZoFia1yk/EandKMqPSriL7K8iX6KpjX9+VaeC4vuCyqWOPeTbgWJOkr0KWyjzOO8tlsYcxCYULJZSrQJJCno4xczR3DKAsQjMWCsWYGn0QsK8XqtmHikWIFpCHeZE77o1CvGUztugeWBvuhMVWYBDzrbLzPRMK1GPJRaX5aeadUOK/wCDDCclESBZ7jEz1QdTGv5jLtkbLRN7QmeKwxqMiplF5HntfzSanUyu+G6CQe8DIHLuk/ZVA9w9SC4wHPiYmYnUhouvauLe5viiIkgy31Lb+6hD8vdPIxrMkTIm8+S1p1Ce7EuOtyXem6APatWRIIscxNgDNvHp73U9HFOgfCpgczlkzpropKdBw8NMAG2Z5k/XyWtarlPfrC5sxkCZ8rn0QCMrB7hFWoGcw4jU8gLbKbBV6bXDKXuJ5Nyt/YqHOxkwySCLvNySCN+9vooa3EXxDe7BIIDQJFhbNdKyqHFd+v0VV4pwlmYkuaG5mm/OPZOsNig4BgLi6Jk8+SgxFJxfGUZOZvfyUaZRAHCKWV9jLXTEA/ZNNig8I+o12UttzDSjHlcnP/pM6+H+HgcvKblq4rxrlzHQbVDZAYp1ka8oHFCyCgkx7tUgxVdPOJCJVaxtRNIrBqlS6VcQdZFVMRdKOKYyBC6uNac/JXjOiHFO7xU3D3EFCvdKlw1aCvRpfrh5MUnesstKo6IlHNqKujigCKbxlpGsdFyuKO98sIctqFYlNPjHWViXxYyuGfRn4bdsBxHBMqEj4rO5WaNnD5vIi/qVbAvlf8Lu2h4djGlx/kVSG1RtBsHDqCV9T06gIBFwQCCNCDcELpuezyD1aVWSIUi8hTawNBqX5TshsSzL5I2szdYSCEqfY6oUkxprsNJ6IU0nkZrMfF4AJA3ud00rUEFVpGQZIAERsep3VVQ4kxLmuiXOLpMktAHIdFscc5thAF+81tyNfLTotOIYVrHCrTykaOhoI9d59UPVo93M8WNt2ER5yT9E2gaVMUSW3LnTAN+Z8Q0Hso4LgRrGrfa4DbQt6jw5oJzS0w46zJ7vik7/AEUNUOyie8GzD2ibZriXGAjRkiZrO+Wg3AIZBudxLRfbmpMJTe10/Dn+p9gOdjdbO4m+7YOa0hoL5nlBAiFH8Co5pDpIsJeQ2CJIs0TvzSsZB7qb3W+IG3tlg26g7qSvhzlubxAMTfmdkupUwxt6rWTYlsG/QvkqajXZPdzuJtJBg/ZRZaT11N4aCHS4eKAIPSFs64nTomFKkoMU2HBQ5fRfi9gTitWlbvF1CdVxnaiTMhq7VM02UNUoGQi4i2xVT4m2JV2x1KyqnFqFphC9mlOxtaFX8ViC4p9xRsG4Vdq6r1fjro8n5jeEZWSvStV1s8w9zLJXixAaehyxeLEG6yTP/n6r6Q/BTtsMXhP4eo6a2HEQdXUtGkeWi+a077J9oX4LFUsQwmWEFw2cyYLTzsgw+xAvUFwfjFPE0GV6RzU6jQ5p89j1G6NBUaRp45Ck5T0RZCjrU5Cg1g0kdVAYkIuhUtBUOIas0rItFANFhAm4GhSyrh6jnObJ+HqCSBciQCAJ6WKb1AhsRhg+M2gINuir5FMK4Wmk4h0aEHLAHeEzLpd9VNhaRkAsDwGgtJBcJgXzOJBtGycDDtbfKCbGYmdrypS8H/IW+SMSYup0qx0FNjeXiMekAFbP4UHeJ7jBkQSAPII/ZQvqxrbzt9TZI7KpEX8EwGcgJ5kAlENH+ggK3F6TdXj0k/UW+qDq9pqY8IJ8/wCyk6HlD0OhRY52huqxX7VP1aGt89UAe0rzUbmfLZvsPRRp+RaOi1u0ULua2ZUkLRczR2SzwKN9Nbg3WzhbqsHQFWYL2Vd4phbGVaKtP+6UcQw8gwLrF7Hfo5tx/BmVT8UyHLqnFsGCCYVA4zgIuF6Pxrzpnm/L4vKehIVqtnBar0DxjFixYgDFixYgDFtK1WIA6x+CP4gDDVv4Ss6KNY/yydGVD9ivodq+JKbiLixFwRqIjRfYHYTEOfw7CueS5xotJJ1Nt0rAeLwrYrwqTWjAWJowcw9Vhdmai3iyWNOvmuW+is9gtZ+vRDVKo3IHnZKu0+Jc2p3SQqucQ557ziUs8jZ1qC41+M0meJ48hB/RLa/aVv8A42E9XWb9UrrUg2mSAAeaX0HZ5Lr+f7Ids3xSGVbtFVcTDgOjBf3NvogamIcbudPmS4+2n0UPxDJ9uSHcl3RiR9cdT6wPbRQOxXp6R+iHe7VeNE6ozQPamIN/uknEuOU2eJ4n8o1Vc7T8RqfELM7svKbKvEyuuOCcOa+dy8O4diu1DcVTIuHU9juCrUXriv4Z1CMYADYsdI5wuzMXHzwoeI9Hgv8AJCbJmLcBR0tFKuU6/RERqgcS3VHHVD4kWKBt0rONw9iqvxnAzpFwrvjRZVrHDw+SpDwSpOZ4/C5SeUoMqxcabY+arpXr8VeUnhfK41F4jxYsWKpymLFixA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8" descr="data:image/jpeg;base64,/9j/4AAQSkZJRgABAQAAAQABAAD/2wCEAAkGBhQSERUUExQWFRQVFRcXFhYXGBcUFBcXGBUVFRcXFBgYHCYeGBkjGRQUHy8gIycpLCwsFR4xNTAqNSYrLCkBCQoKDgwOGA8PFykcHBwpKSkpKSkpKSkpKSkpKSkpKSkpKSkpKSkpKSkpKSkpLCkpLCkpKSksKSwsKSkpKSkpKf/AABEIAMsA+AMBIgACEQEDEQH/xAAcAAACAgMBAQAAAAAAAAAAAAAEBQMGAAIHAQj/xAA7EAABAwIEAwYEBAYCAgMAAAABAAIRAyEEEjFBBVFhBiIycYGRE0KhwQdSsdEUI2Lh8PEzckOyCFOC/8QAGQEAAwEBAQAAAAAAAAAAAAAAAAIDAQQF/8QAIhEAAwEAAgICAwEBAAAAAAAAAAECEQMhEjEEQRMiUTJC/9oADAMBAAIRAxEAPwDhqxYsQBixYsQBixYsQBixYsQBixYsQBi2C9a2V3D8KfwcGVmLxrJJAdSonSNnVOu8IApvYb8IcTjofUmhQ/O4d53/AEbv5rtnAewGEwTR8GkM3/2Ou8mNZ/wK4Cm1oiAABbZoHKOSCxlZ0wxvUvd4QpVrHkV4ikG3dtubJPiiHthoLgZk+FHYnFNkwfiSdToPIJZUl5MtcQNALN+iVRhTRdVw5ZThrfPvEn3SLEh7jIOuwP6q0EEQ2Wgchf3S3imAIALYjUwLpsG0Q1MKdz1F5hYQAfHfeL/qva1MGeQP+RGyxtHfMLc7iEGnoLBMSeZgAe4WDFACzW20k5lp8Njfm9gY+q9zMF4d9PssALoY3MYdoRbYegVd7UdlmvaXAJ03E8miRoTcojDYrN3XRJ9j0U6TXYy7WHFsdgXU3QULC6j2p7LSC4CW/VpXOMbgHUzB9FaL32QuMfQIsXsLxUJGLFixAGLFixAHsLxb5VY+A/h3jsZBo0HZD87+40DnfUeSPQJMrYC2yTpddq4B/wDH5oh2LrzzZSt6Bx19l0Hg/YHBYUD4WHZI+Z4zO85M3SO8HUHzVw7sji6//Hh6rhzykD0JT3D/AIRY13iDGdHOv7AL6Cp4pjn/AA2gkjoQ0fZQ4ktaDfTWL/VL5sooRwZ/4TYga1KXuf2S7F/h7iGaFrvIn7hdwxeIZeATA2Vf4liB+XXYkgrPJh4I4ji+GVKRh7SP0Q0Lq+LDH+Jlut/ZVXjPZKWmph7geJm46jomV/0V8eFn/BDsE3F1Tiq7Zo0TDGnR9Wxv0aI919FNgBUr8Mn0KWAw9Gme8GNc/nneMxnrJV0zSE6aYjTQLiX9JH6+fRC4maggAEC2XXyjr5phlkfb7IKpIBgQTy5afceyGYLMRhGsHf7zhcNiC3zO6Bq5qkgwwDnpHomFfDgw2JkazcEXPn5ICph3uJDb3jl7nQeklYUkVnBsmwLzz8LB66leNmCHFttm3t1THHQAA4mR8rLN9f7wljhJhpaydbST/nQJRhbxDBGQWNEAbWISOvh40i/PX6K3PDQMpdJPukuP4blFzLZtOo9QsNEjiZy3sNNP1WzW5gI2Gyne7KYEEbF1ytDjDYaeVh+iwDKdBxvlPUmFO/DxfNFuU/otKUEmXzMWEn/SKGGBHhd6mGytDSTDYxp7hM7Kt9puzALS5olupH5fJWDNlgEtaf6RmPuisNUnukE9Tup0s9Dz77OHcR4caTuY2P2KBK632m7LtcC5g7p8Tf25LmvFOFGkebTofsVWOTeiXJGdoWrF6QvFQiYsWLEAfVXA/wAKuHYUgsoh7xo+oc7v2+itbaQAtAHLRDuxhJGSI3JMHyjVD1qkyHF1SD4Wjn1U2tLaEYrGNYYIJcRIi6iNZxkwKYF8zt/RalrgIltJp0uC8+6HrYhjJIYXEx3nzlmNgtUgb0X3MOfUk30yjyW9TCgA90NB+qHdiasyDERADbQdbC/umFAOczvNg9dUYYVbF8PYwwQ4ydYkX6DkkeLwWxFyAfPe42V5r1O+WAEkCx0B8ikuKrFxIDWh46ZiBEXndKMUyvh3RYCAJ8M35ISk1zHd5uw0BEjkRCs+La+xLtHXAAZIjkdUnx+GOs3MAAAm+t4WNdDaCUMU/CVBXpT8Mn+YzdvULrnZvjrcRTBBGi5Lh6jgS1xkEXBgfRE8Jxz8DUztn4Dj3hrlPRTh+LGr9kdoKgeyTrpMqLhXFG1mBzSDIRWRdO6cuYxU7D6i1z/h6+iFxtR0ZAPTw+o5+numlbDzMT5c0BXN5PMGw1i6MNQkr84sZE66RtrclKa1EkGDfoRYf51CsNWk2JBOoyiCXEdOYn9ENX4VABeQ3cW7/lA0SFNEGHyhxNT0MxP29kRiHhwgMJHPQfVb4zGNpDutgndwJPrz9IQYxtNwk1c5AnK3uDyhJ5D+NA1bh13QGgHcd4pbX4a5upFtDOo8oT/DOgeEMZy3Q1enmGttgkrkUlOPidiFmZt5cAOUCf3RNPFsdBgknmTr6JTxAvaTlfps64CVHjhaQKjAP6m2/wACJ5VQ9/HqS3PxLpIDQOov9RK8ZVj/AMsnp3o9NkqwfFm1QMr819D4vsmhyflzaRmMN9IVNIeLXsLZWae7OYlV3tDwQGTlkHxDYdQm4xZPdAAHTT0Oq3w5JaQ7w8zukrrtDavs5BxjgxpHMLsOh5dClZC6xxzggAJAzMPib9wudcY4QaTpF2HQ8uhVOPk3pkrj7QrWL0hYqkT6yoQT3hIbq0mG8pjQe5RL8e4nL4QTEtEDyJOqFxdN1J+ZxGhJOaZzGwB1UjJBzDKXWkXJiNjqSgqb4bAvcG2dabnux3jF9R6BTDDtY0mo7Nc2Zz5E76bwtSX1CCDny6+5+UaKUcM0JIbqSHXt5LACmtcG92KbAJnV0amw3WtCuRam11SdXOtr5/oh6uMptl7RmMAZjMXIHd9J9loOJVfiATr8ov7jUeawxjh9L6/dV/jOBAd8QeKwdHTcp42q7Mc8BvywbzvZaNwolxAkHWVmI1MpuJw5iRbc3DbzyGtkuqskzBgQOmmuYWCtNfhuQxUeNSWtAvCTYnBBoLXCLCL/AOFZhqZWsVgCJgF20iCh2ZmkgglpEGQYhWurSgAOq22DW7dSk2KptzQc/TvAT6LGkOmZ2f407BVGyZw7jaflPIrq2ExrajQ5hBBE+i445urXNlrrESD/AIU57Kdo3YWoKVRxdSdZjjt/Sfokl+LwKlUdNrN5f6QmIZN7xB02trKNpVA4SDKirtA18I2HNX6ZzdoCbT7oDDltdzoLgN45+aXYuqxpDmjO4nvPOxHTl1UvEcUWuOTxEXnT15nyVR4tWrXBqRzgRPTyUOTlmTr4uCr7HNfhjakme8RoTdUvj3Z45rAh2xFvdOuH40uaAXd5ujkxdVcYzAFSi1R688eLGc8pcWxLCabznAsLXTAcYeG/8ZHkVZ39nQ45o1UOM4NladhChbe9mqUukUXDtfiq7abRBcbkjQDX9VZ+LdkaVNsZQTAMnc828ky7IcNHxKjjqGwOmaf2CN4w/wCJTEajunpG5VONKkLn7YzjfEsIaNXM2xF53d0KtmBxHxqbSBpfoDySLtYzKJ5awhuzfFDBp5jlFxdVlY8OX5ELS4fGIES1vksGX53TyEpRUf1BU1HiGXwtb6D7lUfZwodNrB3dgxGsW9Eg41wQEGBLT4m/cJk3G1HiGjbVTUnwAHkT5pGv4N9Ycj4pwg0yYkt26dCvV0ri/Ac4zNAk/LssTflwm+NHYaHD3d7MBliLwCSOX91Hhw3UsOUgCAdxrOWyM4jh3FwcyTaCIsl+LploYdHSQYI590XVxSX+PGUtbDABbLH0JsPRZToOqR4iZMnSx/qdr6IeTUdyMWMQRHXX2RlAtYILy52pDJJMaSRdYASMK1swSSIlrbkxzJuvafxCZDGsBMyTLv8AajpuIkhraTSJLneKTzH7qMVWuAs6s4WkWb6xAQYyVuVxloNV7ZubAGU0a7uiRfcBLa5ccodUFOdWtF581HgsWGODQ0tkkHNdzo+bnCYxhFb4j2uOXKRpIBJ8lXqmHNQPzF0gDURbfporZiHkCQ0u6CyV8SDxvDSIt3b+iXDZK4KOdpsNAG6bdNEHiqRJaSd9AeQj5vsnZoZrEQ4Ea2dGW8Hf1QXwiM3dMxadZ0Hh6AJRtKtjOHjvECb3kEEjoful761sru8w21mOvQhXN/CHFgdIaNZJgSdbJLjuGMJ8Rc4flbmCVrRlWDrsZ2nNJwoVj3T/AMb9iORPNXPiPFm0xpm6BcpqUnFsODgJkEtAynYjr+6umCLhQaCcxy3cdSVHktx0V4+JW+zBiPiuLoyjkkvHKo0TvCiBCqfayvldbVctdo9bhnOkIcDxYNq1GzobK48OxriwOcI5Hn1XPuzHBH4jHudf4TCC/ryaumYloaANtEi2WXdb0FsxYhLuI1iRG26BrVi2cro6bSo8DxI1DlcRnH1Tu1RPMY47K04FQ8z+gQfFsOW5iwkZvZH8GMEg7/rupuI4fM1N6non/wB6ci7SYKoQbz6Ko8MeWYgAg6kLq3FsHBvoqH2gwwpPzs1Gqbit72J8idWoYNr7Rf00/VbDF5T4RPMafVLeG8TbUAHzflO6Leeem0rqPLaYxbj3He3ILbDVhcHfnsgaVAkx7ImhSAk1HactvNBg2wfELd4iOaxDU8WPlaCRoSF4l8QO3uogk5jIPoga9KBka1rWzMlwDiQLEc0xLNUJjqDSMxaHEaT5bLo0ngqplzXARJ5CDmGneAjnvOiMZgzSv8TIPmBh0TyaNEJUBdLy3IWgZYA0G2hW2Ewr3vLqgdlmRpflEoAIr4ikZcAahAsSbEixjb6LWliqlQw0Oaw/lAAFpu79kRV+FTMtjMf/ANG+t9kM/jMA5R0Afcz0AWmBeF4cQDmdId+Wc3mSdEU2rSYAAZyk6XdollKtmgVKhkiBTHdF/r9UTRBBGVrWtJlxdY8o80aZg1oVs7ZgjobGF5XwrXtLTuPY7EJbh8a0OzZn1SQNPD5JliKAe0CS0a26I0xiivw8NY4F8mxyjcz825S+se7/ANZm2nKwgD1VixxIGZg70gEgS6PNLMThX5SX3vLTAJg3MjRu+srAQFTaxrRna50jMCYLPS0fRDVadZ9mthpES2AB5z5bQm2FdAzNDS7RodYe/wBgvcZTGVvxHzsRTnf5XAa6dFg+lNxvCDmIc/vOgQM0i8zrCshblpj/AKgf3UeNqiQWhoMAmQMwA26LXFVi5pjZcvMd3xv2ZlFsiVTO32Fdl+IzxM25q28LxOYRN9ED2lwYynrqodOdPShqaxgv4cBrsI19sz3Oc7zmE54jRkyqr+HdUsFWhsx8t6B11ba7pSNpi0mq7KvxCpBVZ4rxBzP5jDD23HUjYq08VpSqPx9xax1pU0v2RTdlnRuzHHKeMw7azDDx427h2/onWKd3bLh/4Y8c+DiXtPhqC46jQruFCCz0XTyLHhy8datZT+NVYF9VzntFWLibrqPHMPYyubdoKMA+qWemV5HqKlTJBkaqzcL4xnAY4DO3c7quMF0R8Ll7rq8kjhc+RbRVcZMw7kDYrAQLjWb2mfMBKeHcRzd1xh3PmmAdznz19xoExy2sYfQecx1PlFl6h6b7iD6xP3+yxAun0I68oas/KLgnp+yKqnQ7FaPG/LTotT0UBrVKk93I0Rq7/aX4iq8kmczZMRpMC0f3R1d2YluSYMydCeUoSvZkPyAiMob4p3nUclUw3Zgc7B3hfXNzGwiP1WgYwuMZiW6gCAOk2J+qENUgeoMa68v7BFUq1WrIGYcjER5k3+iAwmdnue5SBiD4n+e0H0UH8cy0k1CCTLjAkeg+62fhmRNWoMwjwS4+sz9kPVrtaG5GTvLr7/RAYEjGvIy02w3+kfdN+Gl4b/MNvlBu5KqfFGhok3i7W7HlZS08bUMZGRcgl9o6oDB42pf7BL61RtNzgcznOBIzeH66H0UrnyCCYMajmoMRhc9MjVwFnGzp5LNMwDYGkSDBktN9APlnbfQBa02AFgb3Q4TEy2biT8xUNGocpBhrg6TN76RprfkiaND4sjJBg964kgiN5+oRpuEdTDQ2HxN5y3B3Glp80JREthMcc1tOk45sziI7tmg76boHhdHMXncEFc/IvJ9HofF6l2AcPYG4iCPFMIntPT/lnohuONNMh41aZHpsgeP9oBVoSwF0zoPy2K56uVLn7O2ZbtUvRXOyGLjH1GzqyD5z+y6BUYub9hsC7+INRwgkyfKIhdNiy59H5H2IOI0FVeJ4GQZ3V9xtCQkuMwMg2WaZD7OSVcAcPiA8CWk3AXdOCT/DsJEEsB+m6pNXhYL2tAEue321P0C6GCAweSp+R17FuVPoq/HiuecapSCui8evKonFadimj2LfootHxkdU1GGsl2IZFVWHDUgWq9/0hPQkrYfffmjcFxX5X2OgciMRhggauElLN/0S+NUWPDYnk0TzImV6q1RxL6f9Q5HZYrKkQfCfVYZBIOh/VaPBFkVVbIQtRpcOoWRRzLshfA1PVLMcxh7+UkXnLEW5ymZNrqI5YIIkEXnS6v5AV91VpIcJbPO8EXB5R6qSli3nUknLIy6HWOn1U9U02O+GGyXAAZiIg3OXew6IR+McJaHWMtBjQjSCb/RaBLQwzoGfKz/tY2uY5j1KnqilYkl5AgRZpuNHWafdK6VSDLgdYLpnaDOa9/JSgBsi7rgNPJptoYAtyBWoAyriIDcgbTzSJEOdIn0heYLiLvC4F5iARJvvJ0Cmw7WmmIZnIggONuRvAW38PUOrhTH5WiD7mP0QARTqvDr5W04vJh0+qLrYgBuYS4C9tTHJA08C0CIzmdXHMfZG0wYi3tH0Ss1Agfm77Kbb3OYw4X9tkPiMS6Sxz85doAcsXsLaplXDS3K82NrmEgrN+FUDW5iAd4jLaY5+6DcJfG3I22trCOcgEibc1Lw2oKdRzZ1E/ZD4WzgZ5lsm8SbGBCG4viA0F4s7RRt52jv+JHlP4yDtjxMBtjcCUv7AvzYYzoXuieRKr2Fxhx2IqUX/ACsJEecfdXLgPDBQotZyledX+tPQpeE/jDqWEaxxLQBKJlRMK3BWEkbSgsRSRRKgqPWh6KrxMllWk8fLUE+RsrVicXa3+WSvGUmu15gqGviYbCT7Nf7IC4niplVPiT7FNuIV7pBjqliqyJXoqPFHRUCs/DGSwFVHiNSaquXCH/ywu210jkitbPMRTQ5w6Mraqelh5C5zoWfYmqYNYnTsKsWaPqPoqFDVEGUQVq5shXR4SYDWo3kaFCYjCAi+h3lMg3YoZ9NVllBfiGU3CILi0WiJPug8XhppnKz4Ybe5l0noJTYMAvASjjOHjvg93e9h1INlZGAlBwIAfNrnLYne4Er01QzP8Km0RzIcTttKjc6XGBI1PIjpsI6cl4KLniGAvbMtPlaO9HmgDati3vGV7gSNGt7v1ZJ+gRLcPUIGXM0Hacg9TcuUuDoOptEljRuYk/W31WZG5p/mVHdbNCDSfCUHt1ePID7or4kbx/tBPru3LafKDJKjDaZu9xceRMD0CxmoPdUY+3dcRsosbgPiMg2i4I5jQSvcNiNm0yBzjL+qmfUEHLBI0voUG5ompYV0kuEQNSVBxvhuanrFrwjMfh3vZmkNeAZAuDZV+rxghha++gBAMzGihaO/41+DK52O4YKWOqQZJpn/ANwr87RVTs7hicS+oSJyaaGMwVqLu6uC/Z23at6jdi2JWh0XjXJBTcuQlZymeUBiHI0zAbFVLJNjMSjcXU1SPHVbFYvZoFia1yk/EandKMqPSriL7K8iX6KpjX9+VaeC4vuCyqWOPeTbgWJOkr0KWyjzOO8tlsYcxCYULJZSrQJJCno4xczR3DKAsQjMWCsWYGn0QsK8XqtmHikWIFpCHeZE77o1CvGUztugeWBvuhMVWYBDzrbLzPRMK1GPJRaX5aeadUOK/wCDDCclESBZ7jEz1QdTGv5jLtkbLRN7QmeKwxqMiplF5HntfzSanUyu+G6CQe8DIHLuk/ZVA9w9SC4wHPiYmYnUhouvauLe5viiIkgy31Lb+6hD8vdPIxrMkTIm8+S1p1Ce7EuOtyXem6APatWRIIscxNgDNvHp73U9HFOgfCpgczlkzpropKdBw8NMAG2Z5k/XyWtarlPfrC5sxkCZ8rn0QCMrB7hFWoGcw4jU8gLbKbBV6bXDKXuJ5Nyt/YqHOxkwySCLvNySCN+9vooa3EXxDe7BIIDQJFhbNdKyqHFd+v0VV4pwlmYkuaG5mm/OPZOsNig4BgLi6Jk8+SgxFJxfGUZOZvfyUaZRAHCKWV9jLXTEA/ZNNig8I+o12UttzDSjHlcnP/pM6+H+HgcvKblq4rxrlzHQbVDZAYp1ka8oHFCyCgkx7tUgxVdPOJCJVaxtRNIrBqlS6VcQdZFVMRdKOKYyBC6uNac/JXjOiHFO7xU3D3EFCvdKlw1aCvRpfrh5MUnesstKo6IlHNqKujigCKbxlpGsdFyuKO98sIctqFYlNPjHWViXxYyuGfRn4bdsBxHBMqEj4rO5WaNnD5vIi/qVbAvlf8Lu2h4djGlx/kVSG1RtBsHDqCV9T06gIBFwQCCNCDcELpuezyD1aVWSIUi8hTawNBqX5TshsSzL5I2szdYSCEqfY6oUkxprsNJ6IU0nkZrMfF4AJA3ud00rUEFVpGQZIAERsep3VVQ4kxLmuiXOLpMktAHIdFscc5thAF+81tyNfLTotOIYVrHCrTykaOhoI9d59UPVo93M8WNt2ER5yT9E2gaVMUSW3LnTAN+Z8Q0Hso4LgRrGrfa4DbQt6jw5oJzS0w46zJ7vik7/AEUNUOyie8GzD2ibZriXGAjRkiZrO+Wg3AIZBudxLRfbmpMJTe10/Dn+p9gOdjdbO4m+7YOa0hoL5nlBAiFH8Co5pDpIsJeQ2CJIs0TvzSsZB7qb3W+IG3tlg26g7qSvhzlubxAMTfmdkupUwxt6rWTYlsG/QvkqajXZPdzuJtJBg/ZRZaT11N4aCHS4eKAIPSFs64nTomFKkoMU2HBQ5fRfi9gTitWlbvF1CdVxnaiTMhq7VM02UNUoGQi4i2xVT4m2JV2x1KyqnFqFphC9mlOxtaFX8ViC4p9xRsG4Vdq6r1fjro8n5jeEZWSvStV1s8w9zLJXixAaehyxeLEG6yTP/n6r6Q/BTtsMXhP4eo6a2HEQdXUtGkeWi+a077J9oX4LFUsQwmWEFw2cyYLTzsgw+xAvUFwfjFPE0GV6RzU6jQ5p89j1G6NBUaRp45Ck5T0RZCjrU5Cg1g0kdVAYkIuhUtBUOIas0rItFANFhAm4GhSyrh6jnObJ+HqCSBciQCAJ6WKb1AhsRhg+M2gINuir5FMK4Wmk4h0aEHLAHeEzLpd9VNhaRkAsDwGgtJBcJgXzOJBtGycDDtbfKCbGYmdrypS8H/IW+SMSYup0qx0FNjeXiMekAFbP4UHeJ7jBkQSAPII/ZQvqxrbzt9TZI7KpEX8EwGcgJ5kAlENH+ggK3F6TdXj0k/UW+qDq9pqY8IJ8/wCyk6HlD0OhRY52huqxX7VP1aGt89UAe0rzUbmfLZvsPRRp+RaOi1u0ULua2ZUkLRczR2SzwKN9Nbg3WzhbqsHQFWYL2Vd4phbGVaKtP+6UcQw8gwLrF7Hfo5tx/BmVT8UyHLqnFsGCCYVA4zgIuF6Pxrzpnm/L4vKehIVqtnBar0DxjFixYgDFixYgDFtK1WIA6x+CP4gDDVv4Ss6KNY/yydGVD9ivodq+JKbiLixFwRqIjRfYHYTEOfw7CueS5xotJJ1Nt0rAeLwrYrwqTWjAWJowcw9Vhdmai3iyWNOvmuW+is9gtZ+vRDVKo3IHnZKu0+Jc2p3SQqucQ557ziUs8jZ1qC41+M0meJ48hB/RLa/aVv8A42E9XWb9UrrUg2mSAAeaX0HZ5Lr+f7Ids3xSGVbtFVcTDgOjBf3NvogamIcbudPmS4+2n0UPxDJ9uSHcl3RiR9cdT6wPbRQOxXp6R+iHe7VeNE6ozQPamIN/uknEuOU2eJ4n8o1Vc7T8RqfELM7svKbKvEyuuOCcOa+dy8O4diu1DcVTIuHU9juCrUXriv4Z1CMYADYsdI5wuzMXHzwoeI9Hgv8AJCbJmLcBR0tFKuU6/RERqgcS3VHHVD4kWKBt0rONw9iqvxnAzpFwrvjRZVrHDw+SpDwSpOZ4/C5SeUoMqxcabY+arpXr8VeUnhfK41F4jxYsWKpymLFixA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8" name="Picture 10" descr="http://elgranenganyo.com/conferencias/wp-content/uploads/2013/01/Escudri%C3%B1ando-las-Escrituras-03031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1914" y="2967910"/>
            <a:ext cx="2411760" cy="1829242"/>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6732240" y="5042663"/>
            <a:ext cx="2411759" cy="1323439"/>
          </a:xfrm>
          <a:prstGeom prst="rect">
            <a:avLst/>
          </a:prstGeom>
        </p:spPr>
        <p:txBody>
          <a:bodyPr wrap="square">
            <a:spAutoFit/>
          </a:bodyPr>
          <a:lstStyle/>
          <a:p>
            <a:pPr algn="ctr"/>
            <a:r>
              <a:rPr lang="es-CO" sz="2000" i="1" dirty="0" smtClean="0">
                <a:solidFill>
                  <a:srgbClr val="FF0000"/>
                </a:solidFill>
              </a:rPr>
              <a:t>Escucha</a:t>
            </a:r>
            <a:r>
              <a:rPr lang="es-CO" sz="2000" i="1" dirty="0">
                <a:solidFill>
                  <a:srgbClr val="FF0000"/>
                </a:solidFill>
              </a:rPr>
              <a:t>, </a:t>
            </a:r>
            <a:endParaRPr lang="es-CO" sz="2000" i="1" dirty="0" smtClean="0">
              <a:solidFill>
                <a:srgbClr val="FF0000"/>
              </a:solidFill>
            </a:endParaRPr>
          </a:p>
          <a:p>
            <a:pPr algn="ctr"/>
            <a:r>
              <a:rPr lang="es-CO" sz="2000" i="1" dirty="0" smtClean="0">
                <a:solidFill>
                  <a:srgbClr val="FF0000"/>
                </a:solidFill>
              </a:rPr>
              <a:t>pero </a:t>
            </a:r>
            <a:r>
              <a:rPr lang="es-CO" sz="2000" i="1" dirty="0">
                <a:solidFill>
                  <a:srgbClr val="FF0000"/>
                </a:solidFill>
              </a:rPr>
              <a:t>escudriña la Palabra por ti mismo; ¡no te </a:t>
            </a:r>
            <a:r>
              <a:rPr lang="es-CO" sz="2000" i="1" dirty="0" smtClean="0">
                <a:solidFill>
                  <a:srgbClr val="FF0000"/>
                </a:solidFill>
              </a:rPr>
              <a:t>confíes!</a:t>
            </a:r>
            <a:endParaRPr lang="es-CO" sz="2000" i="1" dirty="0">
              <a:solidFill>
                <a:srgbClr val="FF0000"/>
              </a:solidFill>
            </a:endParaRPr>
          </a:p>
        </p:txBody>
      </p:sp>
    </p:spTree>
    <p:extLst>
      <p:ext uri="{BB962C8B-B14F-4D97-AF65-F5344CB8AC3E}">
        <p14:creationId xmlns:p14="http://schemas.microsoft.com/office/powerpoint/2010/main" val="4000332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2052"/>
                                        </p:tgtEl>
                                        <p:attrNameLst>
                                          <p:attrName>style.visibility</p:attrName>
                                        </p:attrNameLst>
                                      </p:cBhvr>
                                      <p:to>
                                        <p:strVal val="visible"/>
                                      </p:to>
                                    </p:set>
                                    <p:anim calcmode="lin" valueType="num">
                                      <p:cBhvr>
                                        <p:cTn id="14" dur="1000" fill="hold"/>
                                        <p:tgtEl>
                                          <p:spTgt spid="2052"/>
                                        </p:tgtEl>
                                        <p:attrNameLst>
                                          <p:attrName>ppt_w</p:attrName>
                                        </p:attrNameLst>
                                      </p:cBhvr>
                                      <p:tavLst>
                                        <p:tav tm="0">
                                          <p:val>
                                            <p:fltVal val="0"/>
                                          </p:val>
                                        </p:tav>
                                        <p:tav tm="100000">
                                          <p:val>
                                            <p:strVal val="#ppt_w"/>
                                          </p:val>
                                        </p:tav>
                                      </p:tavLst>
                                    </p:anim>
                                    <p:anim calcmode="lin" valueType="num">
                                      <p:cBhvr>
                                        <p:cTn id="15" dur="1000" fill="hold"/>
                                        <p:tgtEl>
                                          <p:spTgt spid="2052"/>
                                        </p:tgtEl>
                                        <p:attrNameLst>
                                          <p:attrName>ppt_h</p:attrName>
                                        </p:attrNameLst>
                                      </p:cBhvr>
                                      <p:tavLst>
                                        <p:tav tm="0">
                                          <p:val>
                                            <p:fltVal val="0"/>
                                          </p:val>
                                        </p:tav>
                                        <p:tav tm="100000">
                                          <p:val>
                                            <p:strVal val="#ppt_h"/>
                                          </p:val>
                                        </p:tav>
                                      </p:tavLst>
                                    </p:anim>
                                    <p:anim calcmode="lin" valueType="num">
                                      <p:cBhvr>
                                        <p:cTn id="16" dur="1000" fill="hold"/>
                                        <p:tgtEl>
                                          <p:spTgt spid="2052"/>
                                        </p:tgtEl>
                                        <p:attrNameLst>
                                          <p:attrName>style.rotation</p:attrName>
                                        </p:attrNameLst>
                                      </p:cBhvr>
                                      <p:tavLst>
                                        <p:tav tm="0">
                                          <p:val>
                                            <p:fltVal val="90"/>
                                          </p:val>
                                        </p:tav>
                                        <p:tav tm="100000">
                                          <p:val>
                                            <p:fltVal val="0"/>
                                          </p:val>
                                        </p:tav>
                                      </p:tavLst>
                                    </p:anim>
                                    <p:animEffect transition="in" filter="fade">
                                      <p:cBhvr>
                                        <p:cTn id="17" dur="1000"/>
                                        <p:tgtEl>
                                          <p:spTgt spid="2052"/>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childTnLst>
                                    <p:set>
                                      <p:cBhvr>
                                        <p:cTn id="21" dur="1" fill="hold">
                                          <p:stCondLst>
                                            <p:cond delay="0"/>
                                          </p:stCondLst>
                                        </p:cTn>
                                        <p:tgtEl>
                                          <p:spTgt spid="2058"/>
                                        </p:tgtEl>
                                        <p:attrNameLst>
                                          <p:attrName>style.visibility</p:attrName>
                                        </p:attrNameLst>
                                      </p:cBhvr>
                                      <p:to>
                                        <p:strVal val="visible"/>
                                      </p:to>
                                    </p:set>
                                    <p:anim calcmode="lin" valueType="num">
                                      <p:cBhvr>
                                        <p:cTn id="22" dur="1000" fill="hold"/>
                                        <p:tgtEl>
                                          <p:spTgt spid="2058"/>
                                        </p:tgtEl>
                                        <p:attrNameLst>
                                          <p:attrName>ppt_w</p:attrName>
                                        </p:attrNameLst>
                                      </p:cBhvr>
                                      <p:tavLst>
                                        <p:tav tm="0">
                                          <p:val>
                                            <p:fltVal val="0"/>
                                          </p:val>
                                        </p:tav>
                                        <p:tav tm="100000">
                                          <p:val>
                                            <p:strVal val="#ppt_w"/>
                                          </p:val>
                                        </p:tav>
                                      </p:tavLst>
                                    </p:anim>
                                    <p:anim calcmode="lin" valueType="num">
                                      <p:cBhvr>
                                        <p:cTn id="23" dur="1000" fill="hold"/>
                                        <p:tgtEl>
                                          <p:spTgt spid="2058"/>
                                        </p:tgtEl>
                                        <p:attrNameLst>
                                          <p:attrName>ppt_h</p:attrName>
                                        </p:attrNameLst>
                                      </p:cBhvr>
                                      <p:tavLst>
                                        <p:tav tm="0">
                                          <p:val>
                                            <p:fltVal val="0"/>
                                          </p:val>
                                        </p:tav>
                                        <p:tav tm="100000">
                                          <p:val>
                                            <p:strVal val="#ppt_h"/>
                                          </p:val>
                                        </p:tav>
                                      </p:tavLst>
                                    </p:anim>
                                    <p:anim calcmode="lin" valueType="num">
                                      <p:cBhvr>
                                        <p:cTn id="24" dur="1000" fill="hold"/>
                                        <p:tgtEl>
                                          <p:spTgt spid="2058"/>
                                        </p:tgtEl>
                                        <p:attrNameLst>
                                          <p:attrName>style.rotation</p:attrName>
                                        </p:attrNameLst>
                                      </p:cBhvr>
                                      <p:tavLst>
                                        <p:tav tm="0">
                                          <p:val>
                                            <p:fltVal val="90"/>
                                          </p:val>
                                        </p:tav>
                                        <p:tav tm="100000">
                                          <p:val>
                                            <p:fltVal val="0"/>
                                          </p:val>
                                        </p:tav>
                                      </p:tavLst>
                                    </p:anim>
                                    <p:animEffect transition="in" filter="fade">
                                      <p:cBhvr>
                                        <p:cTn id="25" dur="1000"/>
                                        <p:tgtEl>
                                          <p:spTgt spid="2058"/>
                                        </p:tgtEl>
                                      </p:cBhvr>
                                    </p:animEffect>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down)">
                                      <p:cBhvr>
                                        <p:cTn id="30" dur="580">
                                          <p:stCondLst>
                                            <p:cond delay="0"/>
                                          </p:stCondLst>
                                        </p:cTn>
                                        <p:tgtEl>
                                          <p:spTgt spid="6"/>
                                        </p:tgtEl>
                                      </p:cBhvr>
                                    </p:animEffect>
                                    <p:anim calcmode="lin" valueType="num">
                                      <p:cBhvr>
                                        <p:cTn id="31"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6" dur="26">
                                          <p:stCondLst>
                                            <p:cond delay="650"/>
                                          </p:stCondLst>
                                        </p:cTn>
                                        <p:tgtEl>
                                          <p:spTgt spid="6"/>
                                        </p:tgtEl>
                                      </p:cBhvr>
                                      <p:to x="100000" y="60000"/>
                                    </p:animScale>
                                    <p:animScale>
                                      <p:cBhvr>
                                        <p:cTn id="37" dur="166" decel="50000">
                                          <p:stCondLst>
                                            <p:cond delay="676"/>
                                          </p:stCondLst>
                                        </p:cTn>
                                        <p:tgtEl>
                                          <p:spTgt spid="6"/>
                                        </p:tgtEl>
                                      </p:cBhvr>
                                      <p:to x="100000" y="100000"/>
                                    </p:animScale>
                                    <p:animScale>
                                      <p:cBhvr>
                                        <p:cTn id="38" dur="26">
                                          <p:stCondLst>
                                            <p:cond delay="1312"/>
                                          </p:stCondLst>
                                        </p:cTn>
                                        <p:tgtEl>
                                          <p:spTgt spid="6"/>
                                        </p:tgtEl>
                                      </p:cBhvr>
                                      <p:to x="100000" y="80000"/>
                                    </p:animScale>
                                    <p:animScale>
                                      <p:cBhvr>
                                        <p:cTn id="39" dur="166" decel="50000">
                                          <p:stCondLst>
                                            <p:cond delay="1338"/>
                                          </p:stCondLst>
                                        </p:cTn>
                                        <p:tgtEl>
                                          <p:spTgt spid="6"/>
                                        </p:tgtEl>
                                      </p:cBhvr>
                                      <p:to x="100000" y="100000"/>
                                    </p:animScale>
                                    <p:animScale>
                                      <p:cBhvr>
                                        <p:cTn id="40" dur="26">
                                          <p:stCondLst>
                                            <p:cond delay="1642"/>
                                          </p:stCondLst>
                                        </p:cTn>
                                        <p:tgtEl>
                                          <p:spTgt spid="6"/>
                                        </p:tgtEl>
                                      </p:cBhvr>
                                      <p:to x="100000" y="90000"/>
                                    </p:animScale>
                                    <p:animScale>
                                      <p:cBhvr>
                                        <p:cTn id="41" dur="166" decel="50000">
                                          <p:stCondLst>
                                            <p:cond delay="1668"/>
                                          </p:stCondLst>
                                        </p:cTn>
                                        <p:tgtEl>
                                          <p:spTgt spid="6"/>
                                        </p:tgtEl>
                                      </p:cBhvr>
                                      <p:to x="100000" y="100000"/>
                                    </p:animScale>
                                    <p:animScale>
                                      <p:cBhvr>
                                        <p:cTn id="42" dur="26">
                                          <p:stCondLst>
                                            <p:cond delay="1808"/>
                                          </p:stCondLst>
                                        </p:cTn>
                                        <p:tgtEl>
                                          <p:spTgt spid="6"/>
                                        </p:tgtEl>
                                      </p:cBhvr>
                                      <p:to x="100000" y="95000"/>
                                    </p:animScale>
                                    <p:animScale>
                                      <p:cBhvr>
                                        <p:cTn id="43"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92088"/>
          </a:xfrm>
        </p:spPr>
        <p:txBody>
          <a:bodyPr>
            <a:normAutofit/>
          </a:bodyPr>
          <a:lstStyle/>
          <a:p>
            <a:pPr marL="0" indent="0" algn="ctr">
              <a:buNone/>
            </a:pPr>
            <a:r>
              <a:rPr lang="es-CO" b="1" dirty="0" smtClean="0"/>
              <a:t>  MADRE </a:t>
            </a:r>
            <a:r>
              <a:rPr lang="es-CO" b="1" dirty="0"/>
              <a:t>DE LAS </a:t>
            </a:r>
            <a:r>
              <a:rPr lang="es-CO" b="1" dirty="0" smtClean="0"/>
              <a:t>RAMERAS</a:t>
            </a:r>
            <a:endParaRPr lang="es-CO" dirty="0"/>
          </a:p>
        </p:txBody>
      </p:sp>
      <p:sp>
        <p:nvSpPr>
          <p:cNvPr id="2" name="1 Rectángulo"/>
          <p:cNvSpPr/>
          <p:nvPr/>
        </p:nvSpPr>
        <p:spPr>
          <a:xfrm>
            <a:off x="323528" y="1700808"/>
            <a:ext cx="4572000" cy="5109091"/>
          </a:xfrm>
          <a:prstGeom prst="rect">
            <a:avLst/>
          </a:prstGeom>
        </p:spPr>
        <p:txBody>
          <a:bodyPr>
            <a:spAutoFit/>
          </a:bodyPr>
          <a:lstStyle/>
          <a:p>
            <a:pPr algn="ctr"/>
            <a:r>
              <a:rPr lang="es-CO" sz="2800" b="1" dirty="0">
                <a:solidFill>
                  <a:srgbClr val="FF0000"/>
                </a:solidFill>
              </a:rPr>
              <a:t>Como ya se hizo notar, “Babilonia la grande” incluye al protestantismo apóstata en el tiempo d</a:t>
            </a:r>
            <a:r>
              <a:rPr lang="es-CO" sz="2800" b="1" dirty="0" smtClean="0">
                <a:solidFill>
                  <a:srgbClr val="FF0000"/>
                </a:solidFill>
              </a:rPr>
              <a:t>el fin; </a:t>
            </a:r>
            <a:r>
              <a:rPr lang="es-CO" sz="2800" b="1" dirty="0">
                <a:solidFill>
                  <a:srgbClr val="FF0000"/>
                </a:solidFill>
              </a:rPr>
              <a:t>por lo tanto, las hijas de esta “madre” son las diversas organizaciones religiosas </a:t>
            </a:r>
            <a:r>
              <a:rPr lang="es-CO" sz="2800" b="1" dirty="0" smtClean="0">
                <a:solidFill>
                  <a:srgbClr val="FF0000"/>
                </a:solidFill>
              </a:rPr>
              <a:t>que han surgido de allí, y tienen las doctrinas inventadas por la «madre» que </a:t>
            </a:r>
            <a:r>
              <a:rPr lang="es-CO" sz="2800" b="1" dirty="0">
                <a:solidFill>
                  <a:srgbClr val="FF0000"/>
                </a:solidFill>
              </a:rPr>
              <a:t>componen el protestantismo </a:t>
            </a:r>
            <a:r>
              <a:rPr lang="es-CO" sz="2800" b="1" dirty="0" smtClean="0">
                <a:solidFill>
                  <a:srgbClr val="FF0000"/>
                </a:solidFill>
              </a:rPr>
              <a:t>apóstata. </a:t>
            </a:r>
          </a:p>
          <a:p>
            <a:endParaRPr lang="es-CO" dirty="0"/>
          </a:p>
        </p:txBody>
      </p:sp>
      <p:sp>
        <p:nvSpPr>
          <p:cNvPr id="4" name="3 Rectángulo"/>
          <p:cNvSpPr/>
          <p:nvPr/>
        </p:nvSpPr>
        <p:spPr>
          <a:xfrm>
            <a:off x="5076056" y="4509120"/>
            <a:ext cx="4067944" cy="2308324"/>
          </a:xfrm>
          <a:prstGeom prst="rect">
            <a:avLst/>
          </a:prstGeom>
        </p:spPr>
        <p:txBody>
          <a:bodyPr wrap="square">
            <a:spAutoFit/>
          </a:bodyPr>
          <a:lstStyle/>
          <a:p>
            <a:pPr algn="ctr"/>
            <a:r>
              <a:rPr lang="es-CO" sz="2400" b="1" dirty="0">
                <a:solidFill>
                  <a:srgbClr val="002060"/>
                </a:solidFill>
              </a:rPr>
              <a:t>T</a:t>
            </a:r>
            <a:r>
              <a:rPr lang="es-CO" sz="2400" b="1" dirty="0" smtClean="0">
                <a:solidFill>
                  <a:srgbClr val="002060"/>
                </a:solidFill>
              </a:rPr>
              <a:t>odas </a:t>
            </a:r>
            <a:r>
              <a:rPr lang="es-CO" sz="2400" b="1" dirty="0">
                <a:solidFill>
                  <a:srgbClr val="002060"/>
                </a:solidFill>
              </a:rPr>
              <a:t>juntas constituyen el falso </a:t>
            </a:r>
            <a:r>
              <a:rPr lang="es-CO" sz="2400" b="1" dirty="0" smtClean="0">
                <a:solidFill>
                  <a:srgbClr val="002060"/>
                </a:solidFill>
              </a:rPr>
              <a:t>remanente.</a:t>
            </a:r>
          </a:p>
          <a:p>
            <a:pPr algn="ctr"/>
            <a:r>
              <a:rPr lang="es-CO" sz="2400" dirty="0" smtClean="0">
                <a:solidFill>
                  <a:srgbClr val="FF0000"/>
                </a:solidFill>
              </a:rPr>
              <a:t>Ojo con el papa Francisco I; esto está encaminado para el tiempo que nos espera y la segunda venida de Cristo. </a:t>
            </a:r>
            <a:endParaRPr lang="es-CO" sz="2400" dirty="0">
              <a:solidFill>
                <a:srgbClr val="FF0000"/>
              </a:solidFill>
            </a:endParaRPr>
          </a:p>
        </p:txBody>
      </p:sp>
      <p:pic>
        <p:nvPicPr>
          <p:cNvPr id="3074" name="Picture 2" descr="http://t0.gstatic.com/images?q=tbn:ANd9GcTKWjJjZifAbdmHxFUMqTPaNKR7CCxhtkRascQglICPwCk5Yfd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700808"/>
            <a:ext cx="3672408" cy="2554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6986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 calcmode="lin" valueType="num">
                                      <p:cBhvr>
                                        <p:cTn id="12" dur="1000" fill="hold"/>
                                        <p:tgtEl>
                                          <p:spTgt spid="3074"/>
                                        </p:tgtEl>
                                        <p:attrNameLst>
                                          <p:attrName>ppt_w</p:attrName>
                                        </p:attrNameLst>
                                      </p:cBhvr>
                                      <p:tavLst>
                                        <p:tav tm="0">
                                          <p:val>
                                            <p:fltVal val="0"/>
                                          </p:val>
                                        </p:tav>
                                        <p:tav tm="100000">
                                          <p:val>
                                            <p:strVal val="#ppt_w"/>
                                          </p:val>
                                        </p:tav>
                                      </p:tavLst>
                                    </p:anim>
                                    <p:anim calcmode="lin" valueType="num">
                                      <p:cBhvr>
                                        <p:cTn id="13" dur="1000" fill="hold"/>
                                        <p:tgtEl>
                                          <p:spTgt spid="3074"/>
                                        </p:tgtEl>
                                        <p:attrNameLst>
                                          <p:attrName>ppt_h</p:attrName>
                                        </p:attrNameLst>
                                      </p:cBhvr>
                                      <p:tavLst>
                                        <p:tav tm="0">
                                          <p:val>
                                            <p:fltVal val="0"/>
                                          </p:val>
                                        </p:tav>
                                        <p:tav tm="100000">
                                          <p:val>
                                            <p:strVal val="#ppt_h"/>
                                          </p:val>
                                        </p:tav>
                                      </p:tavLst>
                                    </p:anim>
                                    <p:anim calcmode="lin" valueType="num">
                                      <p:cBhvr>
                                        <p:cTn id="14" dur="1000" fill="hold"/>
                                        <p:tgtEl>
                                          <p:spTgt spid="3074"/>
                                        </p:tgtEl>
                                        <p:attrNameLst>
                                          <p:attrName>style.rotation</p:attrName>
                                        </p:attrNameLst>
                                      </p:cBhvr>
                                      <p:tavLst>
                                        <p:tav tm="0">
                                          <p:val>
                                            <p:fltVal val="90"/>
                                          </p:val>
                                        </p:tav>
                                        <p:tav tm="100000">
                                          <p:val>
                                            <p:fltVal val="0"/>
                                          </p:val>
                                        </p:tav>
                                      </p:tavLst>
                                    </p:anim>
                                    <p:animEffect transition="in" filter="fade">
                                      <p:cBhvr>
                                        <p:cTn id="15" dur="1000"/>
                                        <p:tgtEl>
                                          <p:spTgt spid="3074"/>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anim calcmode="lin" valueType="num">
                                      <p:cBhvr additive="base">
                                        <p:cTn id="20"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6" presetClass="entr" presetSubtype="0" fill="hold" nodeType="clickEffect">
                                  <p:stCondLst>
                                    <p:cond delay="0"/>
                                  </p:stCondLst>
                                  <p:childTnLst>
                                    <p:set>
                                      <p:cBhvr>
                                        <p:cTn id="25" dur="1" fill="hold">
                                          <p:stCondLst>
                                            <p:cond delay="0"/>
                                          </p:stCondLst>
                                        </p:cTn>
                                        <p:tgtEl>
                                          <p:spTgt spid="4">
                                            <p:txEl>
                                              <p:pRg st="1" end="1"/>
                                            </p:txEl>
                                          </p:spTgt>
                                        </p:tgtEl>
                                        <p:attrNameLst>
                                          <p:attrName>style.visibility</p:attrName>
                                        </p:attrNameLst>
                                      </p:cBhvr>
                                      <p:to>
                                        <p:strVal val="visible"/>
                                      </p:to>
                                    </p:set>
                                    <p:animEffect transition="in" filter="wipe(down)">
                                      <p:cBhvr>
                                        <p:cTn id="26" dur="580">
                                          <p:stCondLst>
                                            <p:cond delay="0"/>
                                          </p:stCondLst>
                                        </p:cTn>
                                        <p:tgtEl>
                                          <p:spTgt spid="4">
                                            <p:txEl>
                                              <p:pRg st="1" end="1"/>
                                            </p:txEl>
                                          </p:spTgt>
                                        </p:tgtEl>
                                      </p:cBhvr>
                                    </p:animEffect>
                                    <p:anim calcmode="lin" valueType="num">
                                      <p:cBhvr>
                                        <p:cTn id="27"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32" dur="26">
                                          <p:stCondLst>
                                            <p:cond delay="650"/>
                                          </p:stCondLst>
                                        </p:cTn>
                                        <p:tgtEl>
                                          <p:spTgt spid="4">
                                            <p:txEl>
                                              <p:pRg st="1" end="1"/>
                                            </p:txEl>
                                          </p:spTgt>
                                        </p:tgtEl>
                                      </p:cBhvr>
                                      <p:to x="100000" y="60000"/>
                                    </p:animScale>
                                    <p:animScale>
                                      <p:cBhvr>
                                        <p:cTn id="33" dur="166" decel="50000">
                                          <p:stCondLst>
                                            <p:cond delay="676"/>
                                          </p:stCondLst>
                                        </p:cTn>
                                        <p:tgtEl>
                                          <p:spTgt spid="4">
                                            <p:txEl>
                                              <p:pRg st="1" end="1"/>
                                            </p:txEl>
                                          </p:spTgt>
                                        </p:tgtEl>
                                      </p:cBhvr>
                                      <p:to x="100000" y="100000"/>
                                    </p:animScale>
                                    <p:animScale>
                                      <p:cBhvr>
                                        <p:cTn id="34" dur="26">
                                          <p:stCondLst>
                                            <p:cond delay="1312"/>
                                          </p:stCondLst>
                                        </p:cTn>
                                        <p:tgtEl>
                                          <p:spTgt spid="4">
                                            <p:txEl>
                                              <p:pRg st="1" end="1"/>
                                            </p:txEl>
                                          </p:spTgt>
                                        </p:tgtEl>
                                      </p:cBhvr>
                                      <p:to x="100000" y="80000"/>
                                    </p:animScale>
                                    <p:animScale>
                                      <p:cBhvr>
                                        <p:cTn id="35" dur="166" decel="50000">
                                          <p:stCondLst>
                                            <p:cond delay="1338"/>
                                          </p:stCondLst>
                                        </p:cTn>
                                        <p:tgtEl>
                                          <p:spTgt spid="4">
                                            <p:txEl>
                                              <p:pRg st="1" end="1"/>
                                            </p:txEl>
                                          </p:spTgt>
                                        </p:tgtEl>
                                      </p:cBhvr>
                                      <p:to x="100000" y="100000"/>
                                    </p:animScale>
                                    <p:animScale>
                                      <p:cBhvr>
                                        <p:cTn id="36" dur="26">
                                          <p:stCondLst>
                                            <p:cond delay="1642"/>
                                          </p:stCondLst>
                                        </p:cTn>
                                        <p:tgtEl>
                                          <p:spTgt spid="4">
                                            <p:txEl>
                                              <p:pRg st="1" end="1"/>
                                            </p:txEl>
                                          </p:spTgt>
                                        </p:tgtEl>
                                      </p:cBhvr>
                                      <p:to x="100000" y="90000"/>
                                    </p:animScale>
                                    <p:animScale>
                                      <p:cBhvr>
                                        <p:cTn id="37" dur="166" decel="50000">
                                          <p:stCondLst>
                                            <p:cond delay="1668"/>
                                          </p:stCondLst>
                                        </p:cTn>
                                        <p:tgtEl>
                                          <p:spTgt spid="4">
                                            <p:txEl>
                                              <p:pRg st="1" end="1"/>
                                            </p:txEl>
                                          </p:spTgt>
                                        </p:tgtEl>
                                      </p:cBhvr>
                                      <p:to x="100000" y="100000"/>
                                    </p:animScale>
                                    <p:animScale>
                                      <p:cBhvr>
                                        <p:cTn id="38" dur="26">
                                          <p:stCondLst>
                                            <p:cond delay="1808"/>
                                          </p:stCondLst>
                                        </p:cTn>
                                        <p:tgtEl>
                                          <p:spTgt spid="4">
                                            <p:txEl>
                                              <p:pRg st="1" end="1"/>
                                            </p:txEl>
                                          </p:spTgt>
                                        </p:tgtEl>
                                      </p:cBhvr>
                                      <p:to x="100000" y="95000"/>
                                    </p:animScale>
                                    <p:animScale>
                                      <p:cBhvr>
                                        <p:cTn id="39" dur="166" decel="50000">
                                          <p:stCondLst>
                                            <p:cond delay="1834"/>
                                          </p:stCondLst>
                                        </p:cTn>
                                        <p:tgtEl>
                                          <p:spTgt spid="4">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O" dirty="0" smtClean="0">
                <a:solidFill>
                  <a:srgbClr val="FF0000"/>
                </a:solidFill>
                <a:latin typeface="Algerian" pitchFamily="82" charset="0"/>
              </a:rPr>
              <a:t>Para reflexionar </a:t>
            </a:r>
            <a:endParaRPr lang="es-CO" dirty="0">
              <a:solidFill>
                <a:srgbClr val="FF0000"/>
              </a:solidFill>
              <a:latin typeface="Algerian" pitchFamily="82" charset="0"/>
            </a:endParaRPr>
          </a:p>
        </p:txBody>
      </p:sp>
      <p:sp>
        <p:nvSpPr>
          <p:cNvPr id="3" name="2 Marcador de contenido"/>
          <p:cNvSpPr>
            <a:spLocks noGrp="1"/>
          </p:cNvSpPr>
          <p:nvPr>
            <p:ph idx="1"/>
          </p:nvPr>
        </p:nvSpPr>
        <p:spPr>
          <a:xfrm>
            <a:off x="457200" y="1600201"/>
            <a:ext cx="8229600" cy="2836912"/>
          </a:xfrm>
        </p:spPr>
        <p:txBody>
          <a:bodyPr>
            <a:normAutofit fontScale="85000" lnSpcReduction="20000"/>
          </a:bodyPr>
          <a:lstStyle/>
          <a:p>
            <a:pPr marL="0" indent="0" algn="ctr">
              <a:buNone/>
            </a:pPr>
            <a:r>
              <a:rPr lang="es-CO" sz="4400" b="1" dirty="0" smtClean="0"/>
              <a:t>¿Qué debo hacer?</a:t>
            </a:r>
          </a:p>
          <a:p>
            <a:pPr marL="0" indent="0" algn="ctr">
              <a:buNone/>
            </a:pPr>
            <a:r>
              <a:rPr lang="es-CO" dirty="0" smtClean="0">
                <a:solidFill>
                  <a:srgbClr val="FF0000"/>
                </a:solidFill>
              </a:rPr>
              <a:t>Apoc.18:1-4</a:t>
            </a:r>
            <a:r>
              <a:rPr lang="es-CO" dirty="0" smtClean="0"/>
              <a:t>. </a:t>
            </a:r>
            <a:r>
              <a:rPr lang="es-CO" dirty="0"/>
              <a:t>Y después de estas cosas vi otro ángel descender del cielo teniendo grande potencia, y la tierra fue alumbrada de su </a:t>
            </a:r>
            <a:r>
              <a:rPr lang="es-CO" dirty="0" smtClean="0"/>
              <a:t>gloria;</a:t>
            </a:r>
            <a:r>
              <a:rPr lang="es-CO" dirty="0"/>
              <a:t> </a:t>
            </a:r>
            <a:r>
              <a:rPr lang="es-CO" b="1" baseline="30000" dirty="0" smtClean="0"/>
              <a:t> </a:t>
            </a:r>
            <a:r>
              <a:rPr lang="es-CO" dirty="0"/>
              <a:t>y clamó con fortaleza a alta voz, diciendo: </a:t>
            </a:r>
            <a:r>
              <a:rPr lang="es-CO" dirty="0" smtClean="0"/>
              <a:t>…… «</a:t>
            </a:r>
            <a:r>
              <a:rPr lang="es-CO" i="1" dirty="0" smtClean="0"/>
              <a:t>Salid </a:t>
            </a:r>
            <a:r>
              <a:rPr lang="es-CO" i="1" dirty="0"/>
              <a:t>de ella, pueblo mío, para que no seáis participantes de sus pecados, y que no recibáis de sus </a:t>
            </a:r>
            <a:r>
              <a:rPr lang="es-CO" i="1" dirty="0" smtClean="0"/>
              <a:t>plagas</a:t>
            </a:r>
            <a:r>
              <a:rPr lang="es-CO" dirty="0" smtClean="0"/>
              <a:t>»</a:t>
            </a:r>
            <a:endParaRPr lang="es-CO" dirty="0"/>
          </a:p>
        </p:txBody>
      </p:sp>
      <p:sp>
        <p:nvSpPr>
          <p:cNvPr id="2" name="1 Rectángulo"/>
          <p:cNvSpPr/>
          <p:nvPr/>
        </p:nvSpPr>
        <p:spPr>
          <a:xfrm>
            <a:off x="0" y="4365104"/>
            <a:ext cx="9144000" cy="2308324"/>
          </a:xfrm>
          <a:prstGeom prst="rect">
            <a:avLst/>
          </a:prstGeom>
        </p:spPr>
        <p:txBody>
          <a:bodyPr wrap="square">
            <a:spAutoFit/>
          </a:bodyPr>
          <a:lstStyle/>
          <a:p>
            <a:pPr algn="ctr"/>
            <a:r>
              <a:rPr lang="es-CO" sz="2400" dirty="0">
                <a:solidFill>
                  <a:srgbClr val="FF0000"/>
                </a:solidFill>
              </a:rPr>
              <a:t>Por tanto, si usted pertenece a cualquiera de estas organizaciones que la Biblia llama: «La madre y sus hijas», que no obedecen al Evangelio Eterno, Dios le </a:t>
            </a:r>
            <a:r>
              <a:rPr lang="es-CO" sz="2400" dirty="0" smtClean="0">
                <a:solidFill>
                  <a:srgbClr val="FF0000"/>
                </a:solidFill>
              </a:rPr>
              <a:t>ordena: </a:t>
            </a:r>
            <a:r>
              <a:rPr lang="es-CO" sz="2400" dirty="0">
                <a:solidFill>
                  <a:srgbClr val="FF0000"/>
                </a:solidFill>
              </a:rPr>
              <a:t>«</a:t>
            </a:r>
            <a:r>
              <a:rPr lang="es-CO" sz="2400" i="1" dirty="0">
                <a:solidFill>
                  <a:srgbClr val="FF0000"/>
                </a:solidFill>
              </a:rPr>
              <a:t>Salid de ella, pueblo mío, para que no seáis participantes de sus pecados, y que no recibáis de sus plagas».</a:t>
            </a:r>
          </a:p>
          <a:p>
            <a:pPr algn="ctr"/>
            <a:r>
              <a:rPr lang="es-CO" sz="2400" i="1" dirty="0">
                <a:solidFill>
                  <a:srgbClr val="FF0000"/>
                </a:solidFill>
              </a:rPr>
              <a:t> </a:t>
            </a:r>
            <a:r>
              <a:rPr lang="es-CO" sz="2400" i="1" u="sng" dirty="0" smtClean="0">
                <a:solidFill>
                  <a:srgbClr val="FF0000"/>
                </a:solidFill>
              </a:rPr>
              <a:t>Obedézcale </a:t>
            </a:r>
            <a:r>
              <a:rPr lang="es-CO" sz="2400" i="1" u="sng" dirty="0">
                <a:solidFill>
                  <a:srgbClr val="FF0000"/>
                </a:solidFill>
              </a:rPr>
              <a:t>a Dios y </a:t>
            </a:r>
            <a:r>
              <a:rPr lang="es-CO" sz="2400" i="1" u="sng" dirty="0" smtClean="0">
                <a:solidFill>
                  <a:srgbClr val="FF0000"/>
                </a:solidFill>
              </a:rPr>
              <a:t>únase </a:t>
            </a:r>
            <a:r>
              <a:rPr lang="es-CO" sz="2400" i="1" u="sng" dirty="0">
                <a:solidFill>
                  <a:srgbClr val="FF0000"/>
                </a:solidFill>
              </a:rPr>
              <a:t>al Remanente </a:t>
            </a:r>
            <a:r>
              <a:rPr lang="es-CO" sz="2400" i="1" u="sng" dirty="0" smtClean="0">
                <a:solidFill>
                  <a:srgbClr val="FF0000"/>
                </a:solidFill>
              </a:rPr>
              <a:t>verdadero que </a:t>
            </a:r>
            <a:r>
              <a:rPr lang="es-CO" sz="2400" i="1" u="sng" dirty="0">
                <a:solidFill>
                  <a:srgbClr val="FF0000"/>
                </a:solidFill>
              </a:rPr>
              <a:t>«Guarda los Mandamientos de Dios</a:t>
            </a:r>
            <a:r>
              <a:rPr lang="es-CO" sz="2400" i="1" dirty="0">
                <a:solidFill>
                  <a:srgbClr val="FF0000"/>
                </a:solidFill>
              </a:rPr>
              <a:t>», Que Dios le bendiga es mi deseo. Amen.</a:t>
            </a:r>
            <a:endParaRPr lang="es-CO" sz="2400" dirty="0">
              <a:solidFill>
                <a:srgbClr val="FF0000"/>
              </a:solidFill>
            </a:endParaRPr>
          </a:p>
        </p:txBody>
      </p:sp>
    </p:spTree>
    <p:extLst>
      <p:ext uri="{BB962C8B-B14F-4D97-AF65-F5344CB8AC3E}">
        <p14:creationId xmlns:p14="http://schemas.microsoft.com/office/powerpoint/2010/main" val="1773270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1562</TotalTime>
  <Words>3204</Words>
  <Application>Microsoft Office PowerPoint</Application>
  <PresentationFormat>Presentación en pantalla (4:3)</PresentationFormat>
  <Paragraphs>121</Paragraphs>
  <Slides>37</Slides>
  <Notes>1</Notes>
  <HiddenSlides>0</HiddenSlides>
  <MMClips>0</MMClips>
  <ScaleCrop>false</ScaleCrop>
  <HeadingPairs>
    <vt:vector size="4" baseType="variant">
      <vt:variant>
        <vt:lpstr>Tema</vt:lpstr>
      </vt:variant>
      <vt:variant>
        <vt:i4>1</vt:i4>
      </vt:variant>
      <vt:variant>
        <vt:lpstr>Títulos de diapositiva</vt:lpstr>
      </vt:variant>
      <vt:variant>
        <vt:i4>37</vt:i4>
      </vt:variant>
    </vt:vector>
  </HeadingPairs>
  <TitlesOfParts>
    <vt:vector size="38" baseType="lpstr">
      <vt:lpstr>Tema de Office</vt:lpstr>
      <vt:lpstr>BABILONIA: EL FALSO REMANENTE</vt:lpstr>
      <vt:lpstr>Babilonia ha tenido tres etapas a través de los siglos</vt:lpstr>
      <vt:lpstr>¿Cuál era el plan de Dios para el hombre?</vt:lpstr>
      <vt:lpstr>Presentación de PowerPoint</vt:lpstr>
      <vt:lpstr>Presentación de PowerPoint</vt:lpstr>
      <vt:lpstr>Presentación de PowerPoint</vt:lpstr>
      <vt:lpstr>Imágenes de dioses paganos encontradas en sus templos</vt:lpstr>
      <vt:lpstr>Observe la Basílica de San Pedro en Roma, torre he imágenes.</vt:lpstr>
      <vt:lpstr>Basílica de San Pedro por dentro, observe las imágenes.</vt:lpstr>
      <vt:lpstr>¿Cual es la razón por la cual existen diversas religiones? </vt:lpstr>
      <vt:lpstr>Presentación de PowerPoint</vt:lpstr>
      <vt:lpstr>Es por ello que Abrahán quien no participo en la  construcción  de esta torre donde se desafiaba a Dios sino por el contrario, lo adoraba,  fue llamado a salir de Ur de los Caldeos que quedaba cerca de Babilonia. Lea (Josúe 24:14).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Veamos algo más</vt:lpstr>
      <vt:lpstr>Presentación de PowerPoint</vt:lpstr>
      <vt:lpstr>Presentación de PowerPoint</vt:lpstr>
      <vt:lpstr>Este tema es tan interesante que debemos identificar la sede de esta iglesia.</vt:lpstr>
      <vt:lpstr>El texto nos da tres características para su identificación.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Para reflexionar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BABILONIA: EL FALSO REMANENTE</dc:title>
  <dc:creator>FAMILIA FIERRO CH</dc:creator>
  <cp:lastModifiedBy>FAMILIA FIERRO CH</cp:lastModifiedBy>
  <cp:revision>177</cp:revision>
  <dcterms:created xsi:type="dcterms:W3CDTF">2013-01-23T02:10:23Z</dcterms:created>
  <dcterms:modified xsi:type="dcterms:W3CDTF">2013-03-24T11:45:18Z</dcterms:modified>
</cp:coreProperties>
</file>